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handoutMasterIdLst>
    <p:handoutMasterId r:id="rId42"/>
  </p:handoutMasterIdLst>
  <p:sldIdLst>
    <p:sldId id="256" r:id="rId2"/>
    <p:sldId id="273" r:id="rId3"/>
    <p:sldId id="324" r:id="rId4"/>
    <p:sldId id="379" r:id="rId5"/>
    <p:sldId id="380" r:id="rId6"/>
    <p:sldId id="381" r:id="rId7"/>
    <p:sldId id="382" r:id="rId8"/>
    <p:sldId id="384" r:id="rId9"/>
    <p:sldId id="385" r:id="rId10"/>
    <p:sldId id="326" r:id="rId11"/>
    <p:sldId id="327" r:id="rId12"/>
    <p:sldId id="328" r:id="rId13"/>
    <p:sldId id="345" r:id="rId14"/>
    <p:sldId id="378" r:id="rId15"/>
    <p:sldId id="386" r:id="rId16"/>
    <p:sldId id="387" r:id="rId17"/>
    <p:sldId id="333" r:id="rId18"/>
    <p:sldId id="334" r:id="rId19"/>
    <p:sldId id="344" r:id="rId20"/>
    <p:sldId id="388" r:id="rId21"/>
    <p:sldId id="389" r:id="rId22"/>
    <p:sldId id="390" r:id="rId23"/>
    <p:sldId id="391" r:id="rId24"/>
    <p:sldId id="331" r:id="rId25"/>
    <p:sldId id="329" r:id="rId26"/>
    <p:sldId id="346" r:id="rId27"/>
    <p:sldId id="347" r:id="rId28"/>
    <p:sldId id="392" r:id="rId29"/>
    <p:sldId id="393" r:id="rId30"/>
    <p:sldId id="337" r:id="rId31"/>
    <p:sldId id="338" r:id="rId32"/>
    <p:sldId id="339" r:id="rId33"/>
    <p:sldId id="340" r:id="rId34"/>
    <p:sldId id="341" r:id="rId35"/>
    <p:sldId id="342" r:id="rId36"/>
    <p:sldId id="343" r:id="rId37"/>
    <p:sldId id="332" r:id="rId38"/>
    <p:sldId id="348" r:id="rId39"/>
    <p:sldId id="349" r:id="rId4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33"/>
    <a:srgbClr val="FF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66000" autoAdjust="0"/>
  </p:normalViewPr>
  <p:slideViewPr>
    <p:cSldViewPr>
      <p:cViewPr varScale="1">
        <p:scale>
          <a:sx n="54" d="100"/>
          <a:sy n="54" d="100"/>
        </p:scale>
        <p:origin x="-11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F7F86405-6E41-412D-95CB-DAC19AF146F8}" type="datetimeFigureOut">
              <a:rPr lang="en-US"/>
              <a:pPr>
                <a:defRPr/>
              </a:pPr>
              <a:t>11/5/2013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6274B5C0-56CA-4AF4-8880-A9C728CA0435}" type="slidenum">
              <a:rPr lang="en-US"/>
              <a:pPr>
                <a:defRPr/>
              </a:pPr>
              <a:t>‹#›</a:t>
            </a:fld>
            <a:endParaRPr lang="en-US"/>
          </a:p>
        </p:txBody>
      </p:sp>
    </p:spTree>
    <p:extLst>
      <p:ext uri="{BB962C8B-B14F-4D97-AF65-F5344CB8AC3E}">
        <p14:creationId xmlns:p14="http://schemas.microsoft.com/office/powerpoint/2010/main" xmlns="" val="32758406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GB"/>
          </a:p>
        </p:txBody>
      </p:sp>
      <p:sp>
        <p:nvSpPr>
          <p:cNvPr id="307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fld id="{1C2CBEE3-4583-4BDE-B3C9-9A1E183AE82E}" type="datetimeFigureOut">
              <a:rPr lang="en-GB"/>
              <a:pPr>
                <a:defRPr/>
              </a:pPr>
              <a:t>05/11/2013</a:t>
            </a:fld>
            <a:endParaRPr lang="en-GB"/>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07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GB"/>
          </a:p>
        </p:txBody>
      </p:sp>
      <p:sp>
        <p:nvSpPr>
          <p:cNvPr id="307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6744F63B-DE12-4484-B4A2-838C185F38C2}" type="slidenum">
              <a:rPr lang="en-GB"/>
              <a:pPr>
                <a:defRPr/>
              </a:pPr>
              <a:t>‹#›</a:t>
            </a:fld>
            <a:endParaRPr lang="en-GB"/>
          </a:p>
        </p:txBody>
      </p:sp>
    </p:spTree>
    <p:extLst>
      <p:ext uri="{BB962C8B-B14F-4D97-AF65-F5344CB8AC3E}">
        <p14:creationId xmlns:p14="http://schemas.microsoft.com/office/powerpoint/2010/main" xmlns="" val="11719410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a:ln/>
        </p:spPr>
      </p:sp>
      <p:sp>
        <p:nvSpPr>
          <p:cNvPr id="16386" name="Notes Placeholder 2"/>
          <p:cNvSpPr>
            <a:spLocks noGrp="1"/>
          </p:cNvSpPr>
          <p:nvPr>
            <p:ph type="body" idx="1"/>
          </p:nvPr>
        </p:nvSpPr>
        <p:spPr>
          <a:noFill/>
          <a:ln/>
        </p:spPr>
        <p:txBody>
          <a:bodyPr/>
          <a:lstStyle/>
          <a:p>
            <a:pPr eaLnBrk="1" hangingPunct="1"/>
            <a:r>
              <a:rPr lang="en-GB" smtClean="0"/>
              <a:t> </a:t>
            </a:r>
          </a:p>
        </p:txBody>
      </p:sp>
      <p:sp>
        <p:nvSpPr>
          <p:cNvPr id="16387" name="Slide Number Placeholder 3"/>
          <p:cNvSpPr>
            <a:spLocks noGrp="1"/>
          </p:cNvSpPr>
          <p:nvPr>
            <p:ph type="sldNum" sz="quarter" idx="5"/>
          </p:nvPr>
        </p:nvSpPr>
        <p:spPr>
          <a:noFill/>
        </p:spPr>
        <p:txBody>
          <a:bodyPr/>
          <a:lstStyle/>
          <a:p>
            <a:fld id="{290BA1E5-D9D0-41F6-8F5D-2DE9B356CD9B}" type="slidenum">
              <a:rPr lang="en-GB" smtClean="0"/>
              <a:pPr/>
              <a:t>1</a:t>
            </a:fld>
            <a:endParaRPr lang="en-GB"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a:ln/>
        </p:spPr>
      </p:sp>
      <p:sp>
        <p:nvSpPr>
          <p:cNvPr id="49154" name="Notes Placeholder 2"/>
          <p:cNvSpPr>
            <a:spLocks noGrp="1"/>
          </p:cNvSpPr>
          <p:nvPr>
            <p:ph type="body" idx="1"/>
          </p:nvPr>
        </p:nvSpPr>
        <p:spPr>
          <a:noFill/>
          <a:ln/>
        </p:spPr>
        <p:txBody>
          <a:bodyPr/>
          <a:lstStyle/>
          <a:p>
            <a:endParaRPr lang="en-GB" sz="900" dirty="0" smtClean="0">
              <a:latin typeface="Courier New" pitchFamily="49" charset="0"/>
              <a:cs typeface="Courier New" pitchFamily="49" charset="0"/>
            </a:endParaRPr>
          </a:p>
        </p:txBody>
      </p:sp>
      <p:sp>
        <p:nvSpPr>
          <p:cNvPr id="49155" name="Slide Number Placeholder 3"/>
          <p:cNvSpPr>
            <a:spLocks noGrp="1"/>
          </p:cNvSpPr>
          <p:nvPr>
            <p:ph type="sldNum" sz="quarter" idx="5"/>
          </p:nvPr>
        </p:nvSpPr>
        <p:spPr>
          <a:noFill/>
        </p:spPr>
        <p:txBody>
          <a:bodyPr/>
          <a:lstStyle/>
          <a:p>
            <a:fld id="{B0FF56C5-2F66-4BC8-8E2B-6098A8DC01DC}" type="slidenum">
              <a:rPr lang="en-GB" smtClean="0"/>
              <a:pPr/>
              <a:t>19</a:t>
            </a:fld>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a:ln/>
        </p:spPr>
      </p:sp>
      <p:sp>
        <p:nvSpPr>
          <p:cNvPr id="30722" name="Notes Placeholder 2"/>
          <p:cNvSpPr>
            <a:spLocks noGrp="1"/>
          </p:cNvSpPr>
          <p:nvPr>
            <p:ph type="body" idx="1"/>
          </p:nvPr>
        </p:nvSpPr>
        <p:spPr>
          <a:noFill/>
          <a:ln/>
        </p:spPr>
        <p:txBody>
          <a:bodyPr/>
          <a:lstStyle/>
          <a:p>
            <a:r>
              <a:rPr lang="en-GB" smtClean="0"/>
              <a:t> </a:t>
            </a:r>
          </a:p>
        </p:txBody>
      </p:sp>
      <p:sp>
        <p:nvSpPr>
          <p:cNvPr id="30723" name="Slide Number Placeholder 3"/>
          <p:cNvSpPr>
            <a:spLocks noGrp="1"/>
          </p:cNvSpPr>
          <p:nvPr>
            <p:ph type="sldNum" sz="quarter" idx="5"/>
          </p:nvPr>
        </p:nvSpPr>
        <p:spPr>
          <a:noFill/>
        </p:spPr>
        <p:txBody>
          <a:bodyPr/>
          <a:lstStyle/>
          <a:p>
            <a:fld id="{128DA62F-0C57-4C3C-A836-66F8AE4BC76B}" type="slidenum">
              <a:rPr lang="en-GB" smtClean="0"/>
              <a:pPr/>
              <a:t>24</a:t>
            </a:fld>
            <a:endParaRPr lang="en-GB"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a:ln/>
        </p:spPr>
      </p:sp>
      <p:sp>
        <p:nvSpPr>
          <p:cNvPr id="32770" name="Notes Placeholder 2"/>
          <p:cNvSpPr>
            <a:spLocks noGrp="1"/>
          </p:cNvSpPr>
          <p:nvPr>
            <p:ph type="body" idx="1"/>
          </p:nvPr>
        </p:nvSpPr>
        <p:spPr>
          <a:noFill/>
          <a:ln/>
        </p:spPr>
        <p:txBody>
          <a:bodyPr/>
          <a:lstStyle/>
          <a:p>
            <a:endParaRPr lang="en-GB" dirty="0" smtClean="0"/>
          </a:p>
        </p:txBody>
      </p:sp>
      <p:sp>
        <p:nvSpPr>
          <p:cNvPr id="32771" name="Slide Number Placeholder 3"/>
          <p:cNvSpPr>
            <a:spLocks noGrp="1"/>
          </p:cNvSpPr>
          <p:nvPr>
            <p:ph type="sldNum" sz="quarter" idx="5"/>
          </p:nvPr>
        </p:nvSpPr>
        <p:spPr>
          <a:noFill/>
        </p:spPr>
        <p:txBody>
          <a:bodyPr/>
          <a:lstStyle/>
          <a:p>
            <a:fld id="{441F9D87-4AAF-4196-B22C-F5AA7D08E575}" type="slidenum">
              <a:rPr lang="en-GB" smtClean="0"/>
              <a:pPr/>
              <a:t>25</a:t>
            </a:fld>
            <a:endParaRPr lang="en-GB"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a:ln/>
        </p:spPr>
      </p:sp>
      <p:sp>
        <p:nvSpPr>
          <p:cNvPr id="34818" name="Notes Placeholder 2"/>
          <p:cNvSpPr>
            <a:spLocks noGrp="1"/>
          </p:cNvSpPr>
          <p:nvPr>
            <p:ph type="body" idx="1"/>
          </p:nvPr>
        </p:nvSpPr>
        <p:spPr>
          <a:noFill/>
          <a:ln/>
        </p:spPr>
        <p:txBody>
          <a:bodyPr/>
          <a:lstStyle/>
          <a:p>
            <a:endParaRPr lang="en-GB" dirty="0" smtClean="0"/>
          </a:p>
        </p:txBody>
      </p:sp>
      <p:sp>
        <p:nvSpPr>
          <p:cNvPr id="34819" name="Slide Number Placeholder 3"/>
          <p:cNvSpPr>
            <a:spLocks noGrp="1"/>
          </p:cNvSpPr>
          <p:nvPr>
            <p:ph type="sldNum" sz="quarter" idx="5"/>
          </p:nvPr>
        </p:nvSpPr>
        <p:spPr>
          <a:noFill/>
        </p:spPr>
        <p:txBody>
          <a:bodyPr/>
          <a:lstStyle/>
          <a:p>
            <a:fld id="{B8CFE5BE-5944-425C-B62B-23E41E84DFFF}" type="slidenum">
              <a:rPr lang="en-GB" smtClean="0"/>
              <a:pPr/>
              <a:t>26</a:t>
            </a:fld>
            <a:endParaRPr lang="en-GB"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a:ln/>
        </p:spPr>
      </p:sp>
      <p:sp>
        <p:nvSpPr>
          <p:cNvPr id="36866" name="Notes Placeholder 2"/>
          <p:cNvSpPr>
            <a:spLocks noGrp="1"/>
          </p:cNvSpPr>
          <p:nvPr>
            <p:ph type="body" idx="1"/>
          </p:nvPr>
        </p:nvSpPr>
        <p:spPr>
          <a:noFill/>
          <a:ln/>
        </p:spPr>
        <p:txBody>
          <a:bodyPr/>
          <a:lstStyle/>
          <a:p>
            <a:r>
              <a:rPr lang="en-GB" smtClean="0"/>
              <a:t> </a:t>
            </a:r>
          </a:p>
        </p:txBody>
      </p:sp>
      <p:sp>
        <p:nvSpPr>
          <p:cNvPr id="36867" name="Slide Number Placeholder 3"/>
          <p:cNvSpPr>
            <a:spLocks noGrp="1"/>
          </p:cNvSpPr>
          <p:nvPr>
            <p:ph type="sldNum" sz="quarter" idx="5"/>
          </p:nvPr>
        </p:nvSpPr>
        <p:spPr>
          <a:noFill/>
        </p:spPr>
        <p:txBody>
          <a:bodyPr/>
          <a:lstStyle/>
          <a:p>
            <a:fld id="{CFECAC7A-215C-4AC1-849E-00CB350E244B}" type="slidenum">
              <a:rPr lang="en-GB" smtClean="0"/>
              <a:pPr/>
              <a:t>27</a:t>
            </a:fld>
            <a:endParaRPr lang="en-GB"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p:cNvSpPr>
          <p:nvPr>
            <p:ph type="sldImg"/>
          </p:nvPr>
        </p:nvSpPr>
        <p:spPr>
          <a:ln/>
        </p:spPr>
      </p:sp>
      <p:sp>
        <p:nvSpPr>
          <p:cNvPr id="53250" name="Notes Placeholder 2"/>
          <p:cNvSpPr>
            <a:spLocks noGrp="1"/>
          </p:cNvSpPr>
          <p:nvPr>
            <p:ph type="body" idx="1"/>
          </p:nvPr>
        </p:nvSpPr>
        <p:spPr>
          <a:noFill/>
          <a:ln/>
        </p:spPr>
        <p:txBody>
          <a:bodyPr/>
          <a:lstStyle/>
          <a:p>
            <a:r>
              <a:rPr lang="en-GB" smtClean="0"/>
              <a:t> </a:t>
            </a:r>
          </a:p>
        </p:txBody>
      </p:sp>
      <p:sp>
        <p:nvSpPr>
          <p:cNvPr id="53251" name="Slide Number Placeholder 3"/>
          <p:cNvSpPr>
            <a:spLocks noGrp="1"/>
          </p:cNvSpPr>
          <p:nvPr>
            <p:ph type="sldNum" sz="quarter" idx="5"/>
          </p:nvPr>
        </p:nvSpPr>
        <p:spPr>
          <a:noFill/>
        </p:spPr>
        <p:txBody>
          <a:bodyPr/>
          <a:lstStyle/>
          <a:p>
            <a:fld id="{453B3D59-7DBE-48B4-9883-2F7FB37E9B33}" type="slidenum">
              <a:rPr lang="en-GB" smtClean="0"/>
              <a:pPr/>
              <a:t>30</a:t>
            </a:fld>
            <a:endParaRPr lang="en-GB"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a:ln/>
        </p:spPr>
      </p:sp>
      <p:sp>
        <p:nvSpPr>
          <p:cNvPr id="55298" name="Notes Placeholder 2"/>
          <p:cNvSpPr>
            <a:spLocks noGrp="1"/>
          </p:cNvSpPr>
          <p:nvPr>
            <p:ph type="body" idx="1"/>
          </p:nvPr>
        </p:nvSpPr>
        <p:spPr>
          <a:noFill/>
          <a:ln/>
        </p:spPr>
        <p:txBody>
          <a:bodyPr/>
          <a:lstStyle/>
          <a:p>
            <a:r>
              <a:rPr lang="en-GB" smtClean="0"/>
              <a:t> </a:t>
            </a:r>
          </a:p>
        </p:txBody>
      </p:sp>
      <p:sp>
        <p:nvSpPr>
          <p:cNvPr id="55299" name="Slide Number Placeholder 3"/>
          <p:cNvSpPr>
            <a:spLocks noGrp="1"/>
          </p:cNvSpPr>
          <p:nvPr>
            <p:ph type="sldNum" sz="quarter" idx="5"/>
          </p:nvPr>
        </p:nvSpPr>
        <p:spPr>
          <a:noFill/>
        </p:spPr>
        <p:txBody>
          <a:bodyPr/>
          <a:lstStyle/>
          <a:p>
            <a:fld id="{E57A83FF-728F-4C34-9D89-192C51411D04}" type="slidenum">
              <a:rPr lang="en-GB" smtClean="0"/>
              <a:pPr/>
              <a:t>31</a:t>
            </a:fld>
            <a:endParaRPr lang="en-GB"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a:ln/>
        </p:spPr>
      </p:sp>
      <p:sp>
        <p:nvSpPr>
          <p:cNvPr id="57346" name="Notes Placeholder 2"/>
          <p:cNvSpPr>
            <a:spLocks noGrp="1"/>
          </p:cNvSpPr>
          <p:nvPr>
            <p:ph type="body" idx="1"/>
          </p:nvPr>
        </p:nvSpPr>
        <p:spPr>
          <a:noFill/>
          <a:ln/>
        </p:spPr>
        <p:txBody>
          <a:bodyPr/>
          <a:lstStyle/>
          <a:p>
            <a:r>
              <a:rPr lang="en-GB" smtClean="0"/>
              <a:t> </a:t>
            </a:r>
          </a:p>
        </p:txBody>
      </p:sp>
      <p:sp>
        <p:nvSpPr>
          <p:cNvPr id="57347" name="Slide Number Placeholder 3"/>
          <p:cNvSpPr>
            <a:spLocks noGrp="1"/>
          </p:cNvSpPr>
          <p:nvPr>
            <p:ph type="sldNum" sz="quarter" idx="5"/>
          </p:nvPr>
        </p:nvSpPr>
        <p:spPr>
          <a:noFill/>
        </p:spPr>
        <p:txBody>
          <a:bodyPr/>
          <a:lstStyle/>
          <a:p>
            <a:fld id="{06A1D95E-234B-4A95-991B-C68B0F6CD88D}" type="slidenum">
              <a:rPr lang="en-GB" smtClean="0"/>
              <a:pPr/>
              <a:t>32</a:t>
            </a:fld>
            <a:endParaRPr lang="en-GB"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p:cNvSpPr>
          <p:nvPr>
            <p:ph type="sldImg"/>
          </p:nvPr>
        </p:nvSpPr>
        <p:spPr>
          <a:ln/>
        </p:spPr>
      </p:sp>
      <p:sp>
        <p:nvSpPr>
          <p:cNvPr id="59394" name="Notes Placeholder 2"/>
          <p:cNvSpPr>
            <a:spLocks noGrp="1"/>
          </p:cNvSpPr>
          <p:nvPr>
            <p:ph type="body" idx="1"/>
          </p:nvPr>
        </p:nvSpPr>
        <p:spPr>
          <a:noFill/>
          <a:ln/>
        </p:spPr>
        <p:txBody>
          <a:bodyPr/>
          <a:lstStyle/>
          <a:p>
            <a:r>
              <a:rPr lang="en-GB" smtClean="0"/>
              <a:t> </a:t>
            </a:r>
          </a:p>
        </p:txBody>
      </p:sp>
      <p:sp>
        <p:nvSpPr>
          <p:cNvPr id="59395" name="Slide Number Placeholder 3"/>
          <p:cNvSpPr>
            <a:spLocks noGrp="1"/>
          </p:cNvSpPr>
          <p:nvPr>
            <p:ph type="sldNum" sz="quarter" idx="5"/>
          </p:nvPr>
        </p:nvSpPr>
        <p:spPr>
          <a:noFill/>
        </p:spPr>
        <p:txBody>
          <a:bodyPr/>
          <a:lstStyle/>
          <a:p>
            <a:fld id="{85F9D4AE-734A-4F42-8963-F811A38B7707}" type="slidenum">
              <a:rPr lang="en-GB" smtClean="0"/>
              <a:pPr/>
              <a:t>33</a:t>
            </a:fld>
            <a:endParaRPr lang="en-GB"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p:cNvSpPr>
          <p:nvPr>
            <p:ph type="sldImg"/>
          </p:nvPr>
        </p:nvSpPr>
        <p:spPr>
          <a:ln/>
        </p:spPr>
      </p:sp>
      <p:sp>
        <p:nvSpPr>
          <p:cNvPr id="61442" name="Notes Placeholder 2"/>
          <p:cNvSpPr>
            <a:spLocks noGrp="1"/>
          </p:cNvSpPr>
          <p:nvPr>
            <p:ph type="body" idx="1"/>
          </p:nvPr>
        </p:nvSpPr>
        <p:spPr>
          <a:noFill/>
          <a:ln/>
        </p:spPr>
        <p:txBody>
          <a:bodyPr/>
          <a:lstStyle/>
          <a:p>
            <a:r>
              <a:rPr lang="en-GB" smtClean="0"/>
              <a:t> </a:t>
            </a:r>
          </a:p>
        </p:txBody>
      </p:sp>
      <p:sp>
        <p:nvSpPr>
          <p:cNvPr id="61443" name="Slide Number Placeholder 3"/>
          <p:cNvSpPr>
            <a:spLocks noGrp="1"/>
          </p:cNvSpPr>
          <p:nvPr>
            <p:ph type="sldNum" sz="quarter" idx="5"/>
          </p:nvPr>
        </p:nvSpPr>
        <p:spPr>
          <a:noFill/>
        </p:spPr>
        <p:txBody>
          <a:bodyPr/>
          <a:lstStyle/>
          <a:p>
            <a:fld id="{F8E7BF59-DF7E-4B49-9C72-FBF0DFF31708}" type="slidenum">
              <a:rPr lang="en-GB" smtClean="0"/>
              <a:pPr/>
              <a:t>34</a:t>
            </a:fld>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p:spPr>
        <p:txBody>
          <a:bodyPr/>
          <a:lstStyle/>
          <a:p>
            <a:pPr eaLnBrk="1" hangingPunct="1"/>
            <a:r>
              <a:rPr lang="en-GB" smtClean="0"/>
              <a:t>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a:ln/>
        </p:spPr>
      </p:sp>
      <p:sp>
        <p:nvSpPr>
          <p:cNvPr id="63490" name="Notes Placeholder 2"/>
          <p:cNvSpPr>
            <a:spLocks noGrp="1"/>
          </p:cNvSpPr>
          <p:nvPr>
            <p:ph type="body" idx="1"/>
          </p:nvPr>
        </p:nvSpPr>
        <p:spPr>
          <a:noFill/>
          <a:ln/>
        </p:spPr>
        <p:txBody>
          <a:bodyPr/>
          <a:lstStyle/>
          <a:p>
            <a:r>
              <a:rPr lang="en-GB" smtClean="0"/>
              <a:t> </a:t>
            </a:r>
          </a:p>
        </p:txBody>
      </p:sp>
      <p:sp>
        <p:nvSpPr>
          <p:cNvPr id="63491" name="Slide Number Placeholder 3"/>
          <p:cNvSpPr>
            <a:spLocks noGrp="1"/>
          </p:cNvSpPr>
          <p:nvPr>
            <p:ph type="sldNum" sz="quarter" idx="5"/>
          </p:nvPr>
        </p:nvSpPr>
        <p:spPr>
          <a:noFill/>
        </p:spPr>
        <p:txBody>
          <a:bodyPr/>
          <a:lstStyle/>
          <a:p>
            <a:fld id="{045A0187-3841-41C2-8099-718FD6C26EEE}" type="slidenum">
              <a:rPr lang="en-GB" smtClean="0"/>
              <a:pPr/>
              <a:t>35</a:t>
            </a:fld>
            <a:endParaRPr lang="en-GB"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Slide Image Placeholder 1"/>
          <p:cNvSpPr>
            <a:spLocks noGrp="1" noRot="1" noChangeAspect="1"/>
          </p:cNvSpPr>
          <p:nvPr>
            <p:ph type="sldImg"/>
          </p:nvPr>
        </p:nvSpPr>
        <p:spPr>
          <a:ln/>
        </p:spPr>
      </p:sp>
      <p:sp>
        <p:nvSpPr>
          <p:cNvPr id="65538" name="Notes Placeholder 2"/>
          <p:cNvSpPr>
            <a:spLocks noGrp="1"/>
          </p:cNvSpPr>
          <p:nvPr>
            <p:ph type="body" idx="1"/>
          </p:nvPr>
        </p:nvSpPr>
        <p:spPr>
          <a:noFill/>
          <a:ln/>
        </p:spPr>
        <p:txBody>
          <a:bodyPr/>
          <a:lstStyle/>
          <a:p>
            <a:r>
              <a:rPr lang="en-GB" smtClean="0"/>
              <a:t> </a:t>
            </a:r>
          </a:p>
        </p:txBody>
      </p:sp>
      <p:sp>
        <p:nvSpPr>
          <p:cNvPr id="65539" name="Slide Number Placeholder 3"/>
          <p:cNvSpPr>
            <a:spLocks noGrp="1"/>
          </p:cNvSpPr>
          <p:nvPr>
            <p:ph type="sldNum" sz="quarter" idx="5"/>
          </p:nvPr>
        </p:nvSpPr>
        <p:spPr>
          <a:noFill/>
        </p:spPr>
        <p:txBody>
          <a:bodyPr/>
          <a:lstStyle/>
          <a:p>
            <a:fld id="{301E0D55-49FB-4B0F-BF5E-94F04F60CE44}" type="slidenum">
              <a:rPr lang="en-GB" smtClean="0"/>
              <a:pPr/>
              <a:t>36</a:t>
            </a:fld>
            <a:endParaRPr lang="en-GB"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a:ln/>
        </p:spPr>
      </p:sp>
      <p:sp>
        <p:nvSpPr>
          <p:cNvPr id="38914" name="Notes Placeholder 2"/>
          <p:cNvSpPr>
            <a:spLocks noGrp="1"/>
          </p:cNvSpPr>
          <p:nvPr>
            <p:ph type="body" idx="1"/>
          </p:nvPr>
        </p:nvSpPr>
        <p:spPr>
          <a:noFill/>
          <a:ln/>
        </p:spPr>
        <p:txBody>
          <a:bodyPr/>
          <a:lstStyle/>
          <a:p>
            <a:endParaRPr lang="en-GB" sz="1000" dirty="0" smtClean="0"/>
          </a:p>
        </p:txBody>
      </p:sp>
      <p:sp>
        <p:nvSpPr>
          <p:cNvPr id="38915" name="Slide Number Placeholder 3"/>
          <p:cNvSpPr>
            <a:spLocks noGrp="1"/>
          </p:cNvSpPr>
          <p:nvPr>
            <p:ph type="sldNum" sz="quarter" idx="5"/>
          </p:nvPr>
        </p:nvSpPr>
        <p:spPr>
          <a:noFill/>
        </p:spPr>
        <p:txBody>
          <a:bodyPr/>
          <a:lstStyle/>
          <a:p>
            <a:fld id="{A2FA52D5-1EEC-4835-987C-9A19CA2D40AB}" type="slidenum">
              <a:rPr lang="en-GB" smtClean="0"/>
              <a:pPr/>
              <a:t>37</a:t>
            </a:fld>
            <a:endParaRPr lang="en-GB"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a:ln/>
        </p:spPr>
      </p:sp>
      <p:sp>
        <p:nvSpPr>
          <p:cNvPr id="40962" name="Notes Placeholder 2"/>
          <p:cNvSpPr>
            <a:spLocks noGrp="1"/>
          </p:cNvSpPr>
          <p:nvPr>
            <p:ph type="body" idx="1"/>
          </p:nvPr>
        </p:nvSpPr>
        <p:spPr>
          <a:noFill/>
          <a:ln/>
        </p:spPr>
        <p:txBody>
          <a:bodyPr/>
          <a:lstStyle/>
          <a:p>
            <a:r>
              <a:rPr lang="en-GB" dirty="0" smtClean="0"/>
              <a:t>Note the names we use for the variables in the main method do not need to have the same names as the variables in the parameter list of the function called …it is the values in the variables that are being passed to the function not the variables themselves.</a:t>
            </a:r>
          </a:p>
          <a:p>
            <a:endParaRPr lang="en-GB" dirty="0" smtClean="0"/>
          </a:p>
          <a:p>
            <a:r>
              <a:rPr lang="en-GB" dirty="0" smtClean="0"/>
              <a:t>Also note that parameters and return values have nothing to do with getting information from a user or displaying results….parameters and return values are ways of passing information from one part of a program to another. </a:t>
            </a:r>
          </a:p>
        </p:txBody>
      </p:sp>
      <p:sp>
        <p:nvSpPr>
          <p:cNvPr id="40963" name="Slide Number Placeholder 3"/>
          <p:cNvSpPr>
            <a:spLocks noGrp="1"/>
          </p:cNvSpPr>
          <p:nvPr>
            <p:ph type="sldNum" sz="quarter" idx="5"/>
          </p:nvPr>
        </p:nvSpPr>
        <p:spPr>
          <a:noFill/>
        </p:spPr>
        <p:txBody>
          <a:bodyPr/>
          <a:lstStyle/>
          <a:p>
            <a:fld id="{31231132-3C10-43FE-AFF2-7321BA2A3FA7}" type="slidenum">
              <a:rPr lang="en-GB" smtClean="0"/>
              <a:pPr/>
              <a:t>38</a:t>
            </a:fld>
            <a:endParaRPr lang="en-GB"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a:ln/>
        </p:spPr>
      </p:sp>
      <p:sp>
        <p:nvSpPr>
          <p:cNvPr id="43010" name="Notes Placeholder 2"/>
          <p:cNvSpPr>
            <a:spLocks noGrp="1"/>
          </p:cNvSpPr>
          <p:nvPr>
            <p:ph type="body" idx="1"/>
          </p:nvPr>
        </p:nvSpPr>
        <p:spPr>
          <a:noFill/>
          <a:ln/>
        </p:spPr>
        <p:txBody>
          <a:bodyPr/>
          <a:lstStyle/>
          <a:p>
            <a:r>
              <a:rPr lang="en-GB" smtClean="0"/>
              <a:t> </a:t>
            </a:r>
          </a:p>
        </p:txBody>
      </p:sp>
      <p:sp>
        <p:nvSpPr>
          <p:cNvPr id="43011" name="Slide Number Placeholder 3"/>
          <p:cNvSpPr>
            <a:spLocks noGrp="1"/>
          </p:cNvSpPr>
          <p:nvPr>
            <p:ph type="sldNum" sz="quarter" idx="5"/>
          </p:nvPr>
        </p:nvSpPr>
        <p:spPr>
          <a:noFill/>
        </p:spPr>
        <p:txBody>
          <a:bodyPr/>
          <a:lstStyle/>
          <a:p>
            <a:fld id="{7DB62509-07BE-4FEB-9937-0497E07587C3}" type="slidenum">
              <a:rPr lang="en-GB" smtClean="0"/>
              <a:pPr/>
              <a:t>39</a:t>
            </a:fld>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a:ln/>
        </p:spPr>
      </p:sp>
      <p:sp>
        <p:nvSpPr>
          <p:cNvPr id="20482" name="Notes Placeholder 2"/>
          <p:cNvSpPr>
            <a:spLocks noGrp="1"/>
          </p:cNvSpPr>
          <p:nvPr>
            <p:ph type="body" idx="1"/>
          </p:nvPr>
        </p:nvSpPr>
        <p:spPr>
          <a:noFill/>
          <a:ln/>
        </p:spPr>
        <p:txBody>
          <a:bodyPr/>
          <a:lstStyle/>
          <a:p>
            <a:endParaRPr lang="en-GB" dirty="0" smtClean="0"/>
          </a:p>
        </p:txBody>
      </p:sp>
      <p:sp>
        <p:nvSpPr>
          <p:cNvPr id="20483" name="Slide Number Placeholder 3"/>
          <p:cNvSpPr>
            <a:spLocks noGrp="1"/>
          </p:cNvSpPr>
          <p:nvPr>
            <p:ph type="sldNum" sz="quarter" idx="5"/>
          </p:nvPr>
        </p:nvSpPr>
        <p:spPr>
          <a:noFill/>
        </p:spPr>
        <p:txBody>
          <a:bodyPr/>
          <a:lstStyle/>
          <a:p>
            <a:fld id="{C6F8BCDC-FA57-4081-9F86-5C1B21DA995A}" type="slidenum">
              <a:rPr lang="en-GB" smtClean="0"/>
              <a:pPr/>
              <a:t>3</a:t>
            </a:fld>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a:ln/>
        </p:spPr>
      </p:sp>
      <p:sp>
        <p:nvSpPr>
          <p:cNvPr id="22530" name="Notes Placeholder 2"/>
          <p:cNvSpPr>
            <a:spLocks noGrp="1"/>
          </p:cNvSpPr>
          <p:nvPr>
            <p:ph type="body" idx="1"/>
          </p:nvPr>
        </p:nvSpPr>
        <p:spPr>
          <a:noFill/>
          <a:ln/>
        </p:spPr>
        <p:txBody>
          <a:bodyPr/>
          <a:lstStyle/>
          <a:p>
            <a:r>
              <a:rPr lang="en-GB" smtClean="0"/>
              <a:t>Clearly programs in C# can already add numbers together (using +) so we wouldn’t really need to create a function for such a simple task.. But we could write a function to calculate the VAT on a product… or to find the highest value in a list…. or to read in and validate someone’s age.</a:t>
            </a:r>
          </a:p>
          <a:p>
            <a:endParaRPr lang="en-GB" smtClean="0"/>
          </a:p>
          <a:p>
            <a:r>
              <a:rPr lang="en-GB" smtClean="0"/>
              <a:t>By writing a function to read in an validate an age we can reuse this code in our program whenever an age is required.. without having to duplicate the prompt asking for the age and without duplicating the code to validate the age entered. Thus functions make our programs shorter and simpler.</a:t>
            </a:r>
          </a:p>
          <a:p>
            <a:endParaRPr lang="en-GB" smtClean="0"/>
          </a:p>
        </p:txBody>
      </p:sp>
      <p:sp>
        <p:nvSpPr>
          <p:cNvPr id="22531" name="Slide Number Placeholder 3"/>
          <p:cNvSpPr>
            <a:spLocks noGrp="1"/>
          </p:cNvSpPr>
          <p:nvPr>
            <p:ph type="sldNum" sz="quarter" idx="5"/>
          </p:nvPr>
        </p:nvSpPr>
        <p:spPr>
          <a:noFill/>
        </p:spPr>
        <p:txBody>
          <a:bodyPr/>
          <a:lstStyle/>
          <a:p>
            <a:fld id="{C4F145E8-BAA3-412E-99BD-80E434CE3DDA}" type="slidenum">
              <a:rPr lang="en-GB" smtClean="0"/>
              <a:pPr/>
              <a:t>10</a:t>
            </a:fld>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a:ln/>
        </p:spPr>
      </p:sp>
      <p:sp>
        <p:nvSpPr>
          <p:cNvPr id="24578" name="Notes Placeholder 2"/>
          <p:cNvSpPr>
            <a:spLocks noGrp="1"/>
          </p:cNvSpPr>
          <p:nvPr>
            <p:ph type="body" idx="1"/>
          </p:nvPr>
        </p:nvSpPr>
        <p:spPr>
          <a:noFill/>
          <a:ln/>
        </p:spPr>
        <p:txBody>
          <a:bodyPr/>
          <a:lstStyle/>
          <a:p>
            <a:endParaRPr lang="en-GB" dirty="0" smtClean="0"/>
          </a:p>
        </p:txBody>
      </p:sp>
      <p:sp>
        <p:nvSpPr>
          <p:cNvPr id="24579" name="Slide Number Placeholder 3"/>
          <p:cNvSpPr>
            <a:spLocks noGrp="1"/>
          </p:cNvSpPr>
          <p:nvPr>
            <p:ph type="sldNum" sz="quarter" idx="5"/>
          </p:nvPr>
        </p:nvSpPr>
        <p:spPr>
          <a:noFill/>
        </p:spPr>
        <p:txBody>
          <a:bodyPr/>
          <a:lstStyle/>
          <a:p>
            <a:fld id="{66570D48-3161-42AE-AE7E-DD3A25E22CED}" type="slidenum">
              <a:rPr lang="en-GB" smtClean="0"/>
              <a:pPr/>
              <a:t>11</a:t>
            </a:fld>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a:ln/>
        </p:spPr>
      </p:sp>
      <p:sp>
        <p:nvSpPr>
          <p:cNvPr id="26626" name="Notes Placeholder 2"/>
          <p:cNvSpPr>
            <a:spLocks noGrp="1"/>
          </p:cNvSpPr>
          <p:nvPr>
            <p:ph type="body" idx="1"/>
          </p:nvPr>
        </p:nvSpPr>
        <p:spPr>
          <a:noFill/>
          <a:ln/>
        </p:spPr>
        <p:txBody>
          <a:bodyPr/>
          <a:lstStyle/>
          <a:p>
            <a:r>
              <a:rPr lang="en-GB" dirty="0" smtClean="0"/>
              <a:t>A program is made up of a list of functions… Main() is just the first one that the program runs…</a:t>
            </a:r>
          </a:p>
          <a:p>
            <a:endParaRPr lang="en-GB" dirty="0" smtClean="0"/>
          </a:p>
          <a:p>
            <a:r>
              <a:rPr lang="en-GB" dirty="0" smtClean="0"/>
              <a:t>Here the word ‘function’ is replaced with the name we give any function we write… and we try to give them names that are meaningful.. As on the previous slide where we called the function </a:t>
            </a:r>
            <a:r>
              <a:rPr lang="en-GB" dirty="0" err="1" smtClean="0"/>
              <a:t>displayMenu</a:t>
            </a:r>
            <a:r>
              <a:rPr lang="en-GB" dirty="0" smtClean="0"/>
              <a:t>().</a:t>
            </a:r>
          </a:p>
          <a:p>
            <a:endParaRPr lang="en-GB" dirty="0" smtClean="0"/>
          </a:p>
          <a:p>
            <a:r>
              <a:rPr lang="en-GB" dirty="0" smtClean="0"/>
              <a:t>Any code that could exist within Main() is equally valid inside any other function…. so variable declaration / loops / if statements / input and output statements are all allowed inside functions. And just as we can place a function call inside Main() so we can place function calls inside other functions… thus function1() can call function2() and function2() can call functions3().</a:t>
            </a:r>
          </a:p>
          <a:p>
            <a:endParaRPr lang="en-GB" dirty="0" smtClean="0"/>
          </a:p>
        </p:txBody>
      </p:sp>
      <p:sp>
        <p:nvSpPr>
          <p:cNvPr id="26627" name="Slide Number Placeholder 3"/>
          <p:cNvSpPr>
            <a:spLocks noGrp="1"/>
          </p:cNvSpPr>
          <p:nvPr>
            <p:ph type="sldNum" sz="quarter" idx="5"/>
          </p:nvPr>
        </p:nvSpPr>
        <p:spPr>
          <a:noFill/>
        </p:spPr>
        <p:txBody>
          <a:bodyPr/>
          <a:lstStyle/>
          <a:p>
            <a:fld id="{B930F8A9-77DB-4937-A452-EF6B7EC7568B}" type="slidenum">
              <a:rPr lang="en-GB" smtClean="0"/>
              <a:pPr/>
              <a:t>12</a:t>
            </a:fld>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a:ln/>
        </p:spPr>
      </p:sp>
      <p:sp>
        <p:nvSpPr>
          <p:cNvPr id="28674" name="Notes Placeholder 2"/>
          <p:cNvSpPr>
            <a:spLocks noGrp="1"/>
          </p:cNvSpPr>
          <p:nvPr>
            <p:ph type="body" idx="1"/>
          </p:nvPr>
        </p:nvSpPr>
        <p:spPr>
          <a:noFill/>
          <a:ln/>
        </p:spPr>
        <p:txBody>
          <a:bodyPr/>
          <a:lstStyle/>
          <a:p>
            <a:r>
              <a:rPr lang="en-GB" dirty="0" smtClean="0"/>
              <a:t>To get a function to run we need to invoke it ..tell the computer to run the function.</a:t>
            </a:r>
          </a:p>
          <a:p>
            <a:endParaRPr lang="en-GB" dirty="0" smtClean="0"/>
          </a:p>
          <a:p>
            <a:r>
              <a:rPr lang="en-GB" dirty="0" smtClean="0"/>
              <a:t>When we invoke a function the program stops running the current function and starts to run the function called … when this function is finished the computer continues running the original function until that itself finishes.</a:t>
            </a:r>
          </a:p>
          <a:p>
            <a:endParaRPr lang="en-GB" dirty="0" smtClean="0"/>
          </a:p>
          <a:p>
            <a:r>
              <a:rPr lang="en-GB" dirty="0" smtClean="0"/>
              <a:t>In the example above the computer starts to run Main() … it runs this function one instruction at a time. When the computer reaches </a:t>
            </a:r>
            <a:r>
              <a:rPr lang="en-GB" dirty="0" err="1" smtClean="0"/>
              <a:t>displayMenu</a:t>
            </a:r>
            <a:r>
              <a:rPr lang="en-GB" dirty="0" smtClean="0"/>
              <a:t>(); it jumps to the </a:t>
            </a:r>
            <a:r>
              <a:rPr lang="en-GB" dirty="0" err="1" smtClean="0"/>
              <a:t>displayMenu</a:t>
            </a:r>
            <a:r>
              <a:rPr lang="en-GB" dirty="0" smtClean="0"/>
              <a:t>() function and starts running this function (one line at a time). When the </a:t>
            </a:r>
            <a:r>
              <a:rPr lang="en-GB" dirty="0" err="1" smtClean="0"/>
              <a:t>displayMenu</a:t>
            </a:r>
            <a:r>
              <a:rPr lang="en-GB" dirty="0" smtClean="0"/>
              <a:t>() function has finished Main() continues from where it left off.... When Main() finishes the program itself has finished.</a:t>
            </a:r>
          </a:p>
          <a:p>
            <a:endParaRPr lang="en-GB" dirty="0" smtClean="0"/>
          </a:p>
          <a:p>
            <a:r>
              <a:rPr lang="en-GB" dirty="0" smtClean="0"/>
              <a:t>Thus if function1() calls function2() and function2() in turn calls functions3() then function3() will finish first.</a:t>
            </a:r>
          </a:p>
        </p:txBody>
      </p:sp>
      <p:sp>
        <p:nvSpPr>
          <p:cNvPr id="28675" name="Slide Number Placeholder 3"/>
          <p:cNvSpPr>
            <a:spLocks noGrp="1"/>
          </p:cNvSpPr>
          <p:nvPr>
            <p:ph type="sldNum" sz="quarter" idx="5"/>
          </p:nvPr>
        </p:nvSpPr>
        <p:spPr>
          <a:noFill/>
        </p:spPr>
        <p:txBody>
          <a:bodyPr/>
          <a:lstStyle/>
          <a:p>
            <a:fld id="{4772F83F-DD7B-4C0C-AA01-532837D280C1}" type="slidenum">
              <a:rPr lang="en-GB" smtClean="0"/>
              <a:pPr/>
              <a:t>13</a:t>
            </a:fld>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a:ln/>
        </p:spPr>
      </p:sp>
      <p:sp>
        <p:nvSpPr>
          <p:cNvPr id="45058" name="Notes Placeholder 2"/>
          <p:cNvSpPr>
            <a:spLocks noGrp="1"/>
          </p:cNvSpPr>
          <p:nvPr>
            <p:ph type="body" idx="1"/>
          </p:nvPr>
        </p:nvSpPr>
        <p:spPr>
          <a:noFill/>
          <a:ln/>
        </p:spPr>
        <p:txBody>
          <a:bodyPr/>
          <a:lstStyle/>
          <a:p>
            <a:endParaRPr lang="en-GB" dirty="0" smtClean="0"/>
          </a:p>
        </p:txBody>
      </p:sp>
      <p:sp>
        <p:nvSpPr>
          <p:cNvPr id="45059" name="Slide Number Placeholder 3"/>
          <p:cNvSpPr>
            <a:spLocks noGrp="1"/>
          </p:cNvSpPr>
          <p:nvPr>
            <p:ph type="sldNum" sz="quarter" idx="5"/>
          </p:nvPr>
        </p:nvSpPr>
        <p:spPr>
          <a:noFill/>
        </p:spPr>
        <p:txBody>
          <a:bodyPr/>
          <a:lstStyle/>
          <a:p>
            <a:fld id="{D5573E23-EBFA-4E44-8F97-2447B2509257}" type="slidenum">
              <a:rPr lang="en-GB" smtClean="0"/>
              <a:pPr/>
              <a:t>17</a:t>
            </a:fld>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p:cNvSpPr>
          <p:nvPr>
            <p:ph type="sldImg"/>
          </p:nvPr>
        </p:nvSpPr>
        <p:spPr>
          <a:ln/>
        </p:spPr>
      </p:sp>
      <p:sp>
        <p:nvSpPr>
          <p:cNvPr id="47106" name="Notes Placeholder 2"/>
          <p:cNvSpPr>
            <a:spLocks noGrp="1"/>
          </p:cNvSpPr>
          <p:nvPr>
            <p:ph type="body" idx="1"/>
          </p:nvPr>
        </p:nvSpPr>
        <p:spPr>
          <a:noFill/>
          <a:ln/>
        </p:spPr>
        <p:txBody>
          <a:bodyPr/>
          <a:lstStyle/>
          <a:p>
            <a:r>
              <a:rPr lang="en-GB" smtClean="0"/>
              <a:t> Here we specify that the function calculateArea() returns a double value (i.e. a floating point value e.g. 3.2456).</a:t>
            </a:r>
          </a:p>
          <a:p>
            <a:endParaRPr lang="en-GB" smtClean="0"/>
          </a:p>
          <a:p>
            <a:r>
              <a:rPr lang="en-GB" smtClean="0"/>
              <a:t>Inside the function a local variable dArea is created… this will be destroyed when the function has finished.</a:t>
            </a:r>
          </a:p>
          <a:p>
            <a:endParaRPr lang="en-GB" smtClean="0"/>
          </a:p>
          <a:p>
            <a:r>
              <a:rPr lang="en-GB" smtClean="0"/>
              <a:t>Finally, after calculating the value dArea, the value in this variable is passed back to the code which invoked this function. The variable itself is not passed back and cannot therefore be used outside of this method… it is only the value that was in the variable that is passed back.</a:t>
            </a:r>
          </a:p>
        </p:txBody>
      </p:sp>
      <p:sp>
        <p:nvSpPr>
          <p:cNvPr id="47107" name="Slide Number Placeholder 3"/>
          <p:cNvSpPr>
            <a:spLocks noGrp="1"/>
          </p:cNvSpPr>
          <p:nvPr>
            <p:ph type="sldNum" sz="quarter" idx="5"/>
          </p:nvPr>
        </p:nvSpPr>
        <p:spPr>
          <a:noFill/>
        </p:spPr>
        <p:txBody>
          <a:bodyPr/>
          <a:lstStyle/>
          <a:p>
            <a:fld id="{571CF972-9BBF-404D-AAB6-AF1AC5B054C2}" type="slidenum">
              <a:rPr lang="en-GB" smtClean="0"/>
              <a:pPr/>
              <a:t>18</a:t>
            </a:fld>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0DC116E3-95F3-4928-885F-FEA5940F88F7}" type="datetime1">
              <a:rPr lang="en-US"/>
              <a:pPr>
                <a:defRPr/>
              </a:pPr>
              <a:t>11/5/2013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r>
              <a:rPr lang="en-GB"/>
              <a:t>CET101 Programming ~ Session 4</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F90C83D0-80EF-4E76-B9D3-F1F5F3E7F072}" type="datetime1">
              <a:rPr lang="en-US"/>
              <a:pPr>
                <a:defRPr/>
              </a:pPr>
              <a:t>11/5/2013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r>
              <a:rPr lang="en-GB"/>
              <a:t>CET101 Programming ~ Session 4</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E377A608-7BD5-4357-A32C-91CC638B015A}"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D17195AD-95D3-4CA4-BF77-B55F9C650DB2}" type="datetime1">
              <a:rPr lang="en-US"/>
              <a:pPr>
                <a:defRPr/>
              </a:pPr>
              <a:t>11/5/2013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r>
              <a:rPr lang="en-GB"/>
              <a:t>CET101 Programming ~ Session 4</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8F3CC16E-CB1C-4E97-B14A-1EFDCB95F05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4E872BCC-8720-44E6-A1E6-4245AB17162C}" type="datetime1">
              <a:rPr lang="en-US"/>
              <a:pPr>
                <a:defRPr/>
              </a:pPr>
              <a:t>11/5/2013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r>
              <a:rPr lang="en-GB"/>
              <a:t>CET101 Programming ~ Session 4</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844FDFD7-E23F-4AA5-82DD-3976D9BCBD1E}"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301F0C54-49C0-48AA-8CC5-B18D0289FE65}" type="datetime1">
              <a:rPr lang="en-US"/>
              <a:pPr>
                <a:defRPr/>
              </a:pPr>
              <a:t>11/5/2013</a:t>
            </a:fld>
            <a:endParaRPr lang="en-US"/>
          </a:p>
        </p:txBody>
      </p:sp>
      <p:sp>
        <p:nvSpPr>
          <p:cNvPr id="6"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r>
              <a:rPr lang="en-GB"/>
              <a:t>CET101 Programming ~ Session 4</a:t>
            </a:r>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401C1FB5-E2EB-484E-BB9D-E29E658ABA66}"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BA6BFC7C-E2F4-4CDA-8920-D93D53C02820}" type="datetime1">
              <a:rPr lang="en-US"/>
              <a:pPr>
                <a:defRPr/>
              </a:pPr>
              <a:t>11/5/2013</a:t>
            </a:fld>
            <a:endParaRPr lang="en-US"/>
          </a:p>
        </p:txBody>
      </p:sp>
      <p:sp>
        <p:nvSpPr>
          <p:cNvPr id="8"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r>
              <a:rPr lang="en-GB"/>
              <a:t>CET101 Programming ~ Session 4</a:t>
            </a:r>
          </a:p>
        </p:txBody>
      </p:sp>
      <p:sp>
        <p:nvSpPr>
          <p:cNvPr id="9"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DC137396-5AB7-450C-9371-D9A5C5813A6B}"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9C8EF5E6-F5D5-4718-9C97-89CA5035F4E9}" type="datetime1">
              <a:rPr lang="en-US"/>
              <a:pPr>
                <a:defRPr/>
              </a:pPr>
              <a:t>11/5/2013</a:t>
            </a:fld>
            <a:endParaRPr lang="en-US"/>
          </a:p>
        </p:txBody>
      </p:sp>
      <p:sp>
        <p:nvSpPr>
          <p:cNvPr id="4"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r>
              <a:rPr lang="en-GB"/>
              <a:t>CET101 Programming ~ Session 4</a:t>
            </a:r>
          </a:p>
        </p:txBody>
      </p:sp>
      <p:sp>
        <p:nvSpPr>
          <p:cNvPr id="5"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14294DA2-7154-4A93-A5AD-1877253C4638}"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50EB9248-5D52-4843-805C-DD02BA35838F}" type="datetime1">
              <a:rPr lang="en-US"/>
              <a:pPr>
                <a:defRPr/>
              </a:pPr>
              <a:t>11/5/2013</a:t>
            </a:fld>
            <a:endParaRPr lang="en-US"/>
          </a:p>
        </p:txBody>
      </p:sp>
      <p:sp>
        <p:nvSpPr>
          <p:cNvPr id="3"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r>
              <a:rPr lang="en-GB"/>
              <a:t>CET101 Programming ~ Session 4</a:t>
            </a:r>
          </a:p>
        </p:txBody>
      </p:sp>
      <p:sp>
        <p:nvSpPr>
          <p:cNvPr id="4"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CC0ADBC-7027-4C7B-BA56-BFB0E63CA7CC}"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DD31284A-3211-428E-A4A7-587255C4AE74}" type="datetime1">
              <a:rPr lang="en-US"/>
              <a:pPr>
                <a:defRPr/>
              </a:pPr>
              <a:t>11/5/2013</a:t>
            </a:fld>
            <a:endParaRPr lang="en-US"/>
          </a:p>
        </p:txBody>
      </p:sp>
      <p:sp>
        <p:nvSpPr>
          <p:cNvPr id="6"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r>
              <a:rPr lang="en-GB"/>
              <a:t>CET101 Programming ~ Session 4</a:t>
            </a:r>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9F68244C-EF9F-4BA5-BDA7-8695BFC6A02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9A89C9F0-9234-495F-B39A-2007A1EE3002}" type="datetime1">
              <a:rPr lang="en-US"/>
              <a:pPr>
                <a:defRPr/>
              </a:pPr>
              <a:t>11/5/2013</a:t>
            </a:fld>
            <a:endParaRPr lang="en-US"/>
          </a:p>
        </p:txBody>
      </p:sp>
      <p:sp>
        <p:nvSpPr>
          <p:cNvPr id="6"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r>
              <a:rPr lang="en-GB"/>
              <a:t>CET101 Programming ~ Session 4</a:t>
            </a:r>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1E5224B1-D69C-4490-B44C-C9E787ADE17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ctrTitle"/>
          </p:nvPr>
        </p:nvSpPr>
        <p:spPr>
          <a:xfrm>
            <a:off x="684213" y="1484313"/>
            <a:ext cx="7773987" cy="2116137"/>
          </a:xfrm>
        </p:spPr>
        <p:txBody>
          <a:bodyPr/>
          <a:lstStyle/>
          <a:p>
            <a:pPr eaLnBrk="1" hangingPunct="1"/>
            <a:r>
              <a:rPr lang="en-GB" sz="3900" b="1" smtClean="0"/>
              <a:t>FUNDAMENTALS OF COMPUTING</a:t>
            </a:r>
            <a:r>
              <a:rPr lang="en-GB" sz="4500" b="1" smtClean="0"/>
              <a:t/>
            </a:r>
            <a:br>
              <a:rPr lang="en-GB" sz="4500" b="1" smtClean="0"/>
            </a:br>
            <a:r>
              <a:rPr lang="en-GB" sz="3200" b="1" smtClean="0"/>
              <a:t>INTRODUCTION TO PROGRAMMING</a:t>
            </a:r>
            <a:endParaRPr lang="en-US" sz="3200" smtClean="0"/>
          </a:p>
        </p:txBody>
      </p:sp>
      <p:sp>
        <p:nvSpPr>
          <p:cNvPr id="15362" name="Subtitle 2"/>
          <p:cNvSpPr>
            <a:spLocks noGrp="1"/>
          </p:cNvSpPr>
          <p:nvPr>
            <p:ph type="subTitle" idx="1"/>
          </p:nvPr>
        </p:nvSpPr>
        <p:spPr>
          <a:xfrm>
            <a:off x="1403350" y="3860800"/>
            <a:ext cx="6400800" cy="1752600"/>
          </a:xfrm>
        </p:spPr>
        <p:txBody>
          <a:bodyPr/>
          <a:lstStyle/>
          <a:p>
            <a:pPr eaLnBrk="1" hangingPunct="1"/>
            <a:r>
              <a:rPr lang="en-GB" smtClean="0">
                <a:solidFill>
                  <a:schemeClr val="tx1"/>
                </a:solidFill>
              </a:rPr>
              <a:t>Session </a:t>
            </a:r>
            <a:r>
              <a:rPr lang="en-GB" smtClean="0">
                <a:solidFill>
                  <a:schemeClr val="tx1"/>
                </a:solidFill>
              </a:rPr>
              <a:t>7</a:t>
            </a:r>
            <a:endParaRPr lang="en-GB" dirty="0" smtClean="0">
              <a:solidFill>
                <a:schemeClr val="tx1"/>
              </a:solidFill>
            </a:endParaRPr>
          </a:p>
          <a:p>
            <a:pPr eaLnBrk="1" hangingPunct="1"/>
            <a:r>
              <a:rPr lang="en-GB" dirty="0" smtClean="0">
                <a:solidFill>
                  <a:schemeClr val="tx1"/>
                </a:solidFill>
              </a:rPr>
              <a:t>Functions and operations on data structures</a:t>
            </a:r>
          </a:p>
          <a:p>
            <a:pPr eaLnBrk="1" hangingPunct="1"/>
            <a:endParaRPr lang="en-US" dirty="0" smtClean="0">
              <a:solidFill>
                <a:srgbClr val="898989"/>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mtClean="0"/>
              <a:t>Functions in C#</a:t>
            </a:r>
          </a:p>
        </p:txBody>
      </p:sp>
      <p:sp>
        <p:nvSpPr>
          <p:cNvPr id="21506" name="Rectangle 3"/>
          <p:cNvSpPr>
            <a:spLocks noGrp="1" noChangeArrowheads="1"/>
          </p:cNvSpPr>
          <p:nvPr>
            <p:ph type="body" idx="1"/>
          </p:nvPr>
        </p:nvSpPr>
        <p:spPr/>
        <p:txBody>
          <a:bodyPr/>
          <a:lstStyle/>
          <a:p>
            <a:r>
              <a:rPr lang="en-US" sz="2800" smtClean="0"/>
              <a:t>Functions comprise a header and function body.</a:t>
            </a:r>
          </a:p>
          <a:p>
            <a:r>
              <a:rPr lang="en-US" sz="2800" smtClean="0"/>
              <a:t>The function header contains details of:</a:t>
            </a:r>
          </a:p>
          <a:p>
            <a:pPr lvl="1"/>
            <a:r>
              <a:rPr lang="en-US" sz="2400" smtClean="0"/>
              <a:t>The word static (don’t worry about this at the moment!)</a:t>
            </a:r>
          </a:p>
          <a:p>
            <a:pPr lvl="1"/>
            <a:r>
              <a:rPr lang="en-US" sz="2400" smtClean="0"/>
              <a:t>The function name.</a:t>
            </a:r>
          </a:p>
          <a:p>
            <a:pPr lvl="1"/>
            <a:r>
              <a:rPr lang="en-US" sz="2400" smtClean="0"/>
              <a:t>Any parameters and their data types.</a:t>
            </a:r>
          </a:p>
          <a:p>
            <a:pPr lvl="1"/>
            <a:r>
              <a:rPr lang="en-US" sz="2400" smtClean="0"/>
              <a:t>The return type.</a:t>
            </a:r>
          </a:p>
          <a:p>
            <a:r>
              <a:rPr lang="en-US" sz="2800" smtClean="0"/>
              <a:t>The function body is contained in {  }.</a:t>
            </a:r>
          </a:p>
          <a:p>
            <a:r>
              <a:rPr lang="en-US" sz="2800" smtClean="0"/>
              <a:t>We have seen a special type of function already</a:t>
            </a:r>
          </a:p>
          <a:p>
            <a:r>
              <a:rPr lang="en-US" sz="2800" smtClean="0"/>
              <a:t>Main is a special type of function, the starting point for a C# program</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p:txBody>
          <a:bodyPr/>
          <a:lstStyle/>
          <a:p>
            <a:r>
              <a:rPr lang="en-US" dirty="0" smtClean="0"/>
              <a:t>Function definition</a:t>
            </a:r>
          </a:p>
        </p:txBody>
      </p:sp>
      <p:sp>
        <p:nvSpPr>
          <p:cNvPr id="23554" name="Rectangle 3"/>
          <p:cNvSpPr>
            <a:spLocks noGrp="1" noChangeArrowheads="1"/>
          </p:cNvSpPr>
          <p:nvPr>
            <p:ph type="body" idx="1"/>
          </p:nvPr>
        </p:nvSpPr>
        <p:spPr>
          <a:xfrm>
            <a:off x="395536" y="2636912"/>
            <a:ext cx="8496944" cy="3154288"/>
          </a:xfrm>
        </p:spPr>
        <p:txBody>
          <a:bodyPr/>
          <a:lstStyle/>
          <a:p>
            <a:pPr>
              <a:buFontTx/>
              <a:buNone/>
            </a:pPr>
            <a:r>
              <a:rPr lang="en-US" sz="2400" b="1" dirty="0" smtClean="0">
                <a:latin typeface="Courier New" pitchFamily="49" charset="0"/>
              </a:rPr>
              <a:t>static void </a:t>
            </a:r>
            <a:r>
              <a:rPr lang="en-US" sz="2400" b="1" dirty="0" err="1" smtClean="0">
                <a:latin typeface="Courier New" pitchFamily="49" charset="0"/>
              </a:rPr>
              <a:t>displayMenu</a:t>
            </a:r>
            <a:r>
              <a:rPr lang="en-US" sz="2400" b="1" dirty="0" smtClean="0">
                <a:latin typeface="Courier New" pitchFamily="49" charset="0"/>
              </a:rPr>
              <a:t>( )</a:t>
            </a:r>
          </a:p>
          <a:p>
            <a:pPr>
              <a:buFontTx/>
              <a:buNone/>
            </a:pPr>
            <a:r>
              <a:rPr lang="en-US" sz="2400" b="1" dirty="0" smtClean="0">
                <a:latin typeface="Courier New" pitchFamily="49" charset="0"/>
              </a:rPr>
              <a:t>{</a:t>
            </a:r>
          </a:p>
          <a:p>
            <a:pPr>
              <a:buFontTx/>
              <a:buNone/>
            </a:pPr>
            <a:r>
              <a:rPr lang="en-US" sz="2400" b="1" dirty="0" smtClean="0">
                <a:latin typeface="Courier New" pitchFamily="49" charset="0"/>
              </a:rPr>
              <a:t>   </a:t>
            </a:r>
            <a:r>
              <a:rPr lang="en-US" sz="2400" b="1" dirty="0" err="1" smtClean="0">
                <a:latin typeface="Courier New" pitchFamily="49" charset="0"/>
              </a:rPr>
              <a:t>Console.WriteLine</a:t>
            </a:r>
            <a:r>
              <a:rPr lang="en-US" sz="2400" b="1" dirty="0" smtClean="0">
                <a:latin typeface="Courier New" pitchFamily="49" charset="0"/>
              </a:rPr>
              <a:t>("Simple Bank Account");</a:t>
            </a:r>
          </a:p>
          <a:p>
            <a:pPr>
              <a:buFontTx/>
              <a:buNone/>
            </a:pPr>
            <a:r>
              <a:rPr lang="en-US" sz="2400" b="1" dirty="0" smtClean="0">
                <a:latin typeface="Courier New" pitchFamily="49" charset="0"/>
              </a:rPr>
              <a:t>   </a:t>
            </a:r>
            <a:r>
              <a:rPr lang="en-US" sz="2400" b="1" dirty="0" err="1" smtClean="0">
                <a:latin typeface="Courier New" pitchFamily="49" charset="0"/>
              </a:rPr>
              <a:t>Console.WriteLine</a:t>
            </a:r>
            <a:r>
              <a:rPr lang="en-US" sz="2400" b="1" dirty="0" smtClean="0">
                <a:latin typeface="Courier New" pitchFamily="49" charset="0"/>
              </a:rPr>
              <a:t>("1: Deposit money");</a:t>
            </a:r>
          </a:p>
          <a:p>
            <a:pPr>
              <a:buFontTx/>
              <a:buNone/>
            </a:pPr>
            <a:r>
              <a:rPr lang="en-US" sz="2400" b="1" dirty="0" smtClean="0">
                <a:latin typeface="Courier New" pitchFamily="49" charset="0"/>
              </a:rPr>
              <a:t>   </a:t>
            </a:r>
            <a:r>
              <a:rPr lang="en-US" sz="2400" b="1" dirty="0" err="1" smtClean="0">
                <a:latin typeface="Courier New" pitchFamily="49" charset="0"/>
              </a:rPr>
              <a:t>Console.WriteLine</a:t>
            </a:r>
            <a:r>
              <a:rPr lang="en-US" sz="2400" b="1" dirty="0" smtClean="0">
                <a:latin typeface="Courier New" pitchFamily="49" charset="0"/>
              </a:rPr>
              <a:t>("2: Withdraw money");</a:t>
            </a:r>
          </a:p>
          <a:p>
            <a:pPr>
              <a:buFontTx/>
              <a:buNone/>
            </a:pPr>
            <a:r>
              <a:rPr lang="en-US" sz="2400" b="1" dirty="0" smtClean="0">
                <a:latin typeface="Courier New" pitchFamily="49" charset="0"/>
              </a:rPr>
              <a:t>   </a:t>
            </a:r>
            <a:r>
              <a:rPr lang="en-US" sz="2400" b="1" dirty="0" err="1" smtClean="0">
                <a:latin typeface="Courier New" pitchFamily="49" charset="0"/>
              </a:rPr>
              <a:t>Console.WriteLine</a:t>
            </a:r>
            <a:r>
              <a:rPr lang="en-US" sz="2400" b="1" dirty="0" smtClean="0">
                <a:latin typeface="Courier New" pitchFamily="49" charset="0"/>
              </a:rPr>
              <a:t>("3: Display statement");</a:t>
            </a:r>
          </a:p>
          <a:p>
            <a:pPr>
              <a:buFontTx/>
              <a:buNone/>
            </a:pPr>
            <a:r>
              <a:rPr lang="en-US" sz="2400" b="1" dirty="0" smtClean="0">
                <a:latin typeface="Courier New" pitchFamily="49" charset="0"/>
              </a:rPr>
              <a:t>   </a:t>
            </a:r>
            <a:r>
              <a:rPr lang="en-US" sz="2400" b="1" dirty="0" err="1" smtClean="0">
                <a:latin typeface="Courier New" pitchFamily="49" charset="0"/>
              </a:rPr>
              <a:t>Console.WriteLine</a:t>
            </a:r>
            <a:r>
              <a:rPr lang="en-US" sz="2400" b="1" dirty="0" smtClean="0">
                <a:latin typeface="Courier New" pitchFamily="49" charset="0"/>
              </a:rPr>
              <a:t>("4: Exit");</a:t>
            </a:r>
          </a:p>
          <a:p>
            <a:pPr>
              <a:buFontTx/>
              <a:buNone/>
            </a:pPr>
            <a:r>
              <a:rPr lang="en-US" sz="2400" b="1" dirty="0" smtClean="0">
                <a:latin typeface="Courier New" pitchFamily="49" charset="0"/>
              </a:rPr>
              <a:t>}</a:t>
            </a:r>
          </a:p>
          <a:p>
            <a:pPr>
              <a:buFontTx/>
              <a:buNone/>
            </a:pPr>
            <a:endParaRPr lang="en-US" sz="2000" b="1" dirty="0" smtClean="0">
              <a:latin typeface="Courier New" pitchFamily="49" charset="0"/>
            </a:endParaRPr>
          </a:p>
        </p:txBody>
      </p:sp>
      <p:sp>
        <p:nvSpPr>
          <p:cNvPr id="23555" name="Text Box 4"/>
          <p:cNvSpPr txBox="1">
            <a:spLocks noChangeArrowheads="1"/>
          </p:cNvSpPr>
          <p:nvPr/>
        </p:nvSpPr>
        <p:spPr bwMode="auto">
          <a:xfrm>
            <a:off x="990600" y="1676425"/>
            <a:ext cx="2652713" cy="461665"/>
          </a:xfrm>
          <a:prstGeom prst="rect">
            <a:avLst/>
          </a:prstGeom>
          <a:noFill/>
          <a:ln w="9525">
            <a:solidFill>
              <a:schemeClr val="tx1"/>
            </a:solidFill>
            <a:miter lim="800000"/>
            <a:headEnd/>
            <a:tailEnd/>
          </a:ln>
        </p:spPr>
        <p:txBody>
          <a:bodyPr>
            <a:spAutoFit/>
          </a:bodyPr>
          <a:lstStyle/>
          <a:p>
            <a:r>
              <a:rPr lang="en-US" sz="2400"/>
              <a:t>No return value</a:t>
            </a:r>
          </a:p>
        </p:txBody>
      </p:sp>
      <p:sp>
        <p:nvSpPr>
          <p:cNvPr id="23556" name="Text Box 6"/>
          <p:cNvSpPr txBox="1">
            <a:spLocks noChangeArrowheads="1"/>
          </p:cNvSpPr>
          <p:nvPr/>
        </p:nvSpPr>
        <p:spPr bwMode="auto">
          <a:xfrm>
            <a:off x="4929188" y="1628800"/>
            <a:ext cx="2667000" cy="461665"/>
          </a:xfrm>
          <a:prstGeom prst="rect">
            <a:avLst/>
          </a:prstGeom>
          <a:noFill/>
          <a:ln w="9525">
            <a:solidFill>
              <a:schemeClr val="tx1"/>
            </a:solidFill>
            <a:miter lim="800000"/>
            <a:headEnd/>
            <a:tailEnd/>
          </a:ln>
        </p:spPr>
        <p:txBody>
          <a:bodyPr>
            <a:spAutoFit/>
          </a:bodyPr>
          <a:lstStyle/>
          <a:p>
            <a:r>
              <a:rPr lang="en-US" sz="2400"/>
              <a:t>No parameters</a:t>
            </a:r>
          </a:p>
        </p:txBody>
      </p:sp>
      <p:sp>
        <p:nvSpPr>
          <p:cNvPr id="23557" name="Line 7"/>
          <p:cNvSpPr>
            <a:spLocks noChangeShapeType="1"/>
          </p:cNvSpPr>
          <p:nvPr/>
        </p:nvSpPr>
        <p:spPr bwMode="auto">
          <a:xfrm>
            <a:off x="1907704" y="2204864"/>
            <a:ext cx="144016" cy="504056"/>
          </a:xfrm>
          <a:prstGeom prst="line">
            <a:avLst/>
          </a:prstGeom>
          <a:noFill/>
          <a:ln w="9525">
            <a:solidFill>
              <a:schemeClr val="tx1"/>
            </a:solidFill>
            <a:round/>
            <a:headEnd/>
            <a:tailEnd type="triangle" w="med" len="med"/>
          </a:ln>
        </p:spPr>
        <p:txBody>
          <a:bodyPr wrap="none" anchor="ctr"/>
          <a:lstStyle/>
          <a:p>
            <a:endParaRPr lang="en-US"/>
          </a:p>
        </p:txBody>
      </p:sp>
      <p:sp>
        <p:nvSpPr>
          <p:cNvPr id="23558" name="Line 8"/>
          <p:cNvSpPr>
            <a:spLocks noChangeShapeType="1"/>
          </p:cNvSpPr>
          <p:nvPr/>
        </p:nvSpPr>
        <p:spPr bwMode="auto">
          <a:xfrm flipH="1">
            <a:off x="4932039" y="2060848"/>
            <a:ext cx="405383" cy="720080"/>
          </a:xfrm>
          <a:prstGeom prst="line">
            <a:avLst/>
          </a:prstGeom>
          <a:noFill/>
          <a:ln w="9525">
            <a:solidFill>
              <a:schemeClr val="tx1"/>
            </a:solidFill>
            <a:round/>
            <a:headEnd/>
            <a:tailEnd type="triangle" w="med" len="med"/>
          </a:ln>
        </p:spPr>
        <p:txBody>
          <a:bodyPr wrap="none" anchor="ctr"/>
          <a:lstStyle/>
          <a:p>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p:nvPr>
        </p:nvSpPr>
        <p:spPr>
          <a:xfrm>
            <a:off x="500063" y="142875"/>
            <a:ext cx="8229600" cy="1143000"/>
          </a:xfrm>
        </p:spPr>
        <p:txBody>
          <a:bodyPr/>
          <a:lstStyle/>
          <a:p>
            <a:r>
              <a:rPr lang="en-US" dirty="0" smtClean="0"/>
              <a:t>Where to put your functions</a:t>
            </a:r>
          </a:p>
        </p:txBody>
      </p:sp>
      <p:sp>
        <p:nvSpPr>
          <p:cNvPr id="25602" name="Rectangle 3"/>
          <p:cNvSpPr>
            <a:spLocks noGrp="1" noChangeArrowheads="1"/>
          </p:cNvSpPr>
          <p:nvPr>
            <p:ph type="body" idx="1"/>
          </p:nvPr>
        </p:nvSpPr>
        <p:spPr>
          <a:xfrm>
            <a:off x="571500" y="1214438"/>
            <a:ext cx="7886700" cy="5033962"/>
          </a:xfrm>
        </p:spPr>
        <p:txBody>
          <a:bodyPr/>
          <a:lstStyle/>
          <a:p>
            <a:pPr>
              <a:buFont typeface="Arial" charset="0"/>
              <a:buNone/>
            </a:pPr>
            <a:r>
              <a:rPr lang="en-GB" sz="2000" dirty="0" smtClean="0">
                <a:latin typeface="Courier New" pitchFamily="49" charset="0"/>
                <a:cs typeface="Courier New" pitchFamily="49" charset="0"/>
              </a:rPr>
              <a:t>....</a:t>
            </a:r>
          </a:p>
          <a:p>
            <a:pPr>
              <a:buFont typeface="Arial" charset="0"/>
              <a:buNone/>
            </a:pPr>
            <a:r>
              <a:rPr lang="en-GB" sz="2000" dirty="0" smtClean="0">
                <a:latin typeface="Courier New" pitchFamily="49" charset="0"/>
                <a:cs typeface="Courier New" pitchFamily="49" charset="0"/>
              </a:rPr>
              <a:t>class Program</a:t>
            </a:r>
          </a:p>
          <a:p>
            <a:pPr>
              <a:buFont typeface="Arial" charset="0"/>
              <a:buNone/>
            </a:pPr>
            <a:r>
              <a:rPr lang="en-GB" sz="2000" dirty="0" smtClean="0">
                <a:latin typeface="Courier New" pitchFamily="49" charset="0"/>
                <a:cs typeface="Courier New" pitchFamily="49" charset="0"/>
              </a:rPr>
              <a:t>{</a:t>
            </a:r>
          </a:p>
          <a:p>
            <a:pPr>
              <a:buFont typeface="Arial" charset="0"/>
              <a:buNone/>
            </a:pPr>
            <a:r>
              <a:rPr lang="en-GB" sz="2000" dirty="0" smtClean="0">
                <a:latin typeface="Courier New" pitchFamily="49" charset="0"/>
                <a:cs typeface="Courier New" pitchFamily="49" charset="0"/>
              </a:rPr>
              <a:t>	const ....</a:t>
            </a:r>
          </a:p>
          <a:p>
            <a:pPr>
              <a:buFont typeface="Arial" charset="0"/>
              <a:buNone/>
            </a:pPr>
            <a:r>
              <a:rPr lang="en-GB" sz="2000" dirty="0" smtClean="0">
                <a:latin typeface="Courier New" pitchFamily="49" charset="0"/>
                <a:cs typeface="Courier New" pitchFamily="49" charset="0"/>
              </a:rPr>
              <a:t>	static void Main(string[] </a:t>
            </a:r>
            <a:r>
              <a:rPr lang="en-GB" sz="2000" dirty="0" err="1" smtClean="0">
                <a:latin typeface="Courier New" pitchFamily="49" charset="0"/>
                <a:cs typeface="Courier New" pitchFamily="49" charset="0"/>
              </a:rPr>
              <a:t>args</a:t>
            </a:r>
            <a:r>
              <a:rPr lang="en-GB" sz="2000" dirty="0" smtClean="0">
                <a:latin typeface="Courier New" pitchFamily="49" charset="0"/>
                <a:cs typeface="Courier New" pitchFamily="49" charset="0"/>
              </a:rPr>
              <a:t>)</a:t>
            </a:r>
          </a:p>
          <a:p>
            <a:pPr>
              <a:buFont typeface="Arial" charset="0"/>
              <a:buNone/>
            </a:pPr>
            <a:r>
              <a:rPr lang="en-GB" sz="2000" dirty="0" smtClean="0">
                <a:latin typeface="Courier New" pitchFamily="49" charset="0"/>
                <a:cs typeface="Courier New" pitchFamily="49" charset="0"/>
              </a:rPr>
              <a:t>	{</a:t>
            </a:r>
          </a:p>
          <a:p>
            <a:pPr>
              <a:buFont typeface="Arial" charset="0"/>
              <a:buNone/>
            </a:pPr>
            <a:r>
              <a:rPr lang="en-GB" sz="2000" dirty="0" smtClean="0">
                <a:latin typeface="Courier New" pitchFamily="49" charset="0"/>
                <a:cs typeface="Courier New" pitchFamily="49" charset="0"/>
              </a:rPr>
              <a:t>		// program statements</a:t>
            </a:r>
          </a:p>
          <a:p>
            <a:pPr>
              <a:buFont typeface="Arial" charset="0"/>
              <a:buNone/>
            </a:pPr>
            <a:r>
              <a:rPr lang="en-GB" sz="2000" dirty="0" smtClean="0">
                <a:latin typeface="Courier New" pitchFamily="49" charset="0"/>
                <a:cs typeface="Courier New" pitchFamily="49" charset="0"/>
              </a:rPr>
              <a:t>	}</a:t>
            </a:r>
          </a:p>
          <a:p>
            <a:pPr>
              <a:buFont typeface="Arial" charset="0"/>
              <a:buNone/>
            </a:pPr>
            <a:endParaRPr lang="en-GB" sz="2000" dirty="0" smtClean="0">
              <a:latin typeface="Courier New" pitchFamily="49" charset="0"/>
              <a:cs typeface="Courier New" pitchFamily="49" charset="0"/>
            </a:endParaRPr>
          </a:p>
          <a:p>
            <a:pPr>
              <a:buFont typeface="Arial" charset="0"/>
              <a:buNone/>
            </a:pPr>
            <a:r>
              <a:rPr lang="en-GB" sz="2000" dirty="0" smtClean="0">
                <a:latin typeface="Courier New" pitchFamily="49" charset="0"/>
                <a:cs typeface="Courier New" pitchFamily="49" charset="0"/>
              </a:rPr>
              <a:t>	static void function()</a:t>
            </a:r>
          </a:p>
          <a:p>
            <a:pPr>
              <a:buFont typeface="Arial" charset="0"/>
              <a:buNone/>
            </a:pPr>
            <a:r>
              <a:rPr lang="en-GB" sz="2000" dirty="0" smtClean="0">
                <a:latin typeface="Courier New" pitchFamily="49" charset="0"/>
                <a:cs typeface="Courier New" pitchFamily="49" charset="0"/>
              </a:rPr>
              <a:t>	{</a:t>
            </a:r>
          </a:p>
          <a:p>
            <a:pPr>
              <a:buFont typeface="Arial" charset="0"/>
              <a:buNone/>
            </a:pPr>
            <a:r>
              <a:rPr lang="en-GB" sz="2000" dirty="0" smtClean="0">
                <a:latin typeface="Courier New" pitchFamily="49" charset="0"/>
                <a:cs typeface="Courier New" pitchFamily="49" charset="0"/>
              </a:rPr>
              <a:t>		// function statements</a:t>
            </a:r>
          </a:p>
          <a:p>
            <a:pPr>
              <a:buFont typeface="Arial" charset="0"/>
              <a:buNone/>
            </a:pPr>
            <a:r>
              <a:rPr lang="en-GB" sz="2000" dirty="0" smtClean="0">
                <a:latin typeface="Courier New" pitchFamily="49" charset="0"/>
                <a:cs typeface="Courier New" pitchFamily="49" charset="0"/>
              </a:rPr>
              <a:t>	}</a:t>
            </a:r>
          </a:p>
          <a:p>
            <a:pPr>
              <a:buFont typeface="Arial" charset="0"/>
              <a:buNone/>
            </a:pPr>
            <a:r>
              <a:rPr lang="en-GB" sz="2000" dirty="0" smtClean="0">
                <a:latin typeface="Courier New" pitchFamily="49" charset="0"/>
                <a:cs typeface="Courier New" pitchFamily="49" charset="0"/>
              </a:rPr>
              <a:t>}</a:t>
            </a:r>
          </a:p>
          <a:p>
            <a:pPr>
              <a:buFont typeface="Arial" charset="0"/>
              <a:buNone/>
            </a:pPr>
            <a:r>
              <a:rPr lang="en-GB" sz="2000" dirty="0" smtClean="0">
                <a:latin typeface="Courier New" pitchFamily="49" charset="0"/>
                <a:cs typeface="Courier New" pitchFamily="49" charset="0"/>
              </a:rPr>
              <a:t>....</a:t>
            </a:r>
          </a:p>
        </p:txBody>
      </p:sp>
      <p:sp>
        <p:nvSpPr>
          <p:cNvPr id="25603" name="Text Box 6"/>
          <p:cNvSpPr txBox="1">
            <a:spLocks noChangeArrowheads="1"/>
          </p:cNvSpPr>
          <p:nvPr/>
        </p:nvSpPr>
        <p:spPr bwMode="auto">
          <a:xfrm>
            <a:off x="6143625" y="1500188"/>
            <a:ext cx="2667000" cy="2308225"/>
          </a:xfrm>
          <a:prstGeom prst="rect">
            <a:avLst/>
          </a:prstGeom>
          <a:noFill/>
          <a:ln w="9525">
            <a:solidFill>
              <a:schemeClr val="tx1"/>
            </a:solidFill>
            <a:miter lim="800000"/>
            <a:headEnd/>
            <a:tailEnd/>
          </a:ln>
        </p:spPr>
        <p:txBody>
          <a:bodyPr>
            <a:spAutoFit/>
          </a:bodyPr>
          <a:lstStyle/>
          <a:p>
            <a:r>
              <a:rPr lang="en-US" sz="2400"/>
              <a:t>Any constants required by more than one function and/or Main should be declared here</a:t>
            </a:r>
          </a:p>
        </p:txBody>
      </p:sp>
      <p:sp>
        <p:nvSpPr>
          <p:cNvPr id="25604" name="Line 8"/>
          <p:cNvSpPr>
            <a:spLocks noChangeShapeType="1"/>
          </p:cNvSpPr>
          <p:nvPr/>
        </p:nvSpPr>
        <p:spPr bwMode="auto">
          <a:xfrm flipH="1">
            <a:off x="2857500" y="2071688"/>
            <a:ext cx="3286125" cy="357187"/>
          </a:xfrm>
          <a:prstGeom prst="line">
            <a:avLst/>
          </a:prstGeom>
          <a:noFill/>
          <a:ln w="9525">
            <a:solidFill>
              <a:schemeClr val="tx1"/>
            </a:solidFill>
            <a:round/>
            <a:headEnd/>
            <a:tailEnd type="triangle" w="med" len="med"/>
          </a:ln>
        </p:spPr>
        <p:txBody>
          <a:bodyPr wrap="none" anchor="ctr"/>
          <a:lstStyle/>
          <a:p>
            <a:endParaRPr lang="en-US"/>
          </a:p>
        </p:txBody>
      </p:sp>
      <p:sp>
        <p:nvSpPr>
          <p:cNvPr id="6" name="Text Box 6"/>
          <p:cNvSpPr txBox="1">
            <a:spLocks noChangeArrowheads="1"/>
          </p:cNvSpPr>
          <p:nvPr/>
        </p:nvSpPr>
        <p:spPr bwMode="auto">
          <a:xfrm>
            <a:off x="6156176" y="5373216"/>
            <a:ext cx="2667000" cy="1200329"/>
          </a:xfrm>
          <a:prstGeom prst="rect">
            <a:avLst/>
          </a:prstGeom>
          <a:noFill/>
          <a:ln w="9525">
            <a:solidFill>
              <a:schemeClr val="tx1"/>
            </a:solidFill>
            <a:miter lim="800000"/>
            <a:headEnd/>
            <a:tailEnd/>
          </a:ln>
        </p:spPr>
        <p:txBody>
          <a:bodyPr>
            <a:spAutoFit/>
          </a:bodyPr>
          <a:lstStyle/>
          <a:p>
            <a:r>
              <a:rPr lang="en-US" sz="2400" dirty="0" smtClean="0"/>
              <a:t>Replace this with the name of your function</a:t>
            </a:r>
            <a:endParaRPr lang="en-US" sz="2400" dirty="0"/>
          </a:p>
        </p:txBody>
      </p:sp>
      <p:sp>
        <p:nvSpPr>
          <p:cNvPr id="7" name="Line 8"/>
          <p:cNvSpPr>
            <a:spLocks noChangeShapeType="1"/>
          </p:cNvSpPr>
          <p:nvPr/>
        </p:nvSpPr>
        <p:spPr bwMode="auto">
          <a:xfrm flipH="1" flipV="1">
            <a:off x="3779910" y="4869158"/>
            <a:ext cx="2376265" cy="936105"/>
          </a:xfrm>
          <a:prstGeom prst="line">
            <a:avLst/>
          </a:prstGeom>
          <a:noFill/>
          <a:ln w="9525">
            <a:solidFill>
              <a:schemeClr val="tx1"/>
            </a:solidFill>
            <a:round/>
            <a:headEnd/>
            <a:tailEnd type="triangle" w="med" len="med"/>
          </a:ln>
        </p:spPr>
        <p:txBody>
          <a:bodyPr wrap="none" anchor="ctr"/>
          <a:lstStyle/>
          <a:p>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p:txBody>
          <a:bodyPr/>
          <a:lstStyle/>
          <a:p>
            <a:r>
              <a:rPr lang="en-GB" smtClean="0"/>
              <a:t>Calling a function with no parameters</a:t>
            </a:r>
          </a:p>
        </p:txBody>
      </p:sp>
      <p:sp>
        <p:nvSpPr>
          <p:cNvPr id="27650" name="Content Placeholder 2"/>
          <p:cNvSpPr>
            <a:spLocks noGrp="1"/>
          </p:cNvSpPr>
          <p:nvPr>
            <p:ph idx="1"/>
          </p:nvPr>
        </p:nvSpPr>
        <p:spPr>
          <a:xfrm>
            <a:off x="468313" y="1844824"/>
            <a:ext cx="8229600" cy="4309914"/>
          </a:xfrm>
        </p:spPr>
        <p:txBody>
          <a:bodyPr/>
          <a:lstStyle/>
          <a:p>
            <a:pPr>
              <a:buFont typeface="Arial" charset="0"/>
              <a:buNone/>
            </a:pPr>
            <a:r>
              <a:rPr lang="en-GB" sz="2400" dirty="0" smtClean="0">
                <a:latin typeface="Courier New" pitchFamily="49" charset="0"/>
                <a:cs typeface="Courier New" pitchFamily="49" charset="0"/>
              </a:rPr>
              <a:t>static void Main(string[] </a:t>
            </a:r>
            <a:r>
              <a:rPr lang="en-GB" sz="2400" dirty="0" err="1" smtClean="0">
                <a:latin typeface="Courier New" pitchFamily="49" charset="0"/>
                <a:cs typeface="Courier New" pitchFamily="49" charset="0"/>
              </a:rPr>
              <a:t>args</a:t>
            </a:r>
            <a:r>
              <a:rPr lang="en-GB" sz="2400" dirty="0" smtClean="0">
                <a:latin typeface="Courier New" pitchFamily="49" charset="0"/>
                <a:cs typeface="Courier New" pitchFamily="49" charset="0"/>
              </a:rPr>
              <a:t>)</a:t>
            </a:r>
          </a:p>
          <a:p>
            <a:pPr>
              <a:buFont typeface="Arial" charset="0"/>
              <a:buNone/>
            </a:pPr>
            <a:r>
              <a:rPr lang="en-GB" sz="2400" dirty="0" smtClean="0">
                <a:latin typeface="Courier New" pitchFamily="49" charset="0"/>
                <a:cs typeface="Courier New" pitchFamily="49" charset="0"/>
              </a:rPr>
              <a:t>{</a:t>
            </a:r>
          </a:p>
          <a:p>
            <a:pPr>
              <a:buFont typeface="Arial" charset="0"/>
              <a:buNone/>
            </a:pPr>
            <a:r>
              <a:rPr lang="en-GB" sz="2400" dirty="0" smtClean="0">
                <a:latin typeface="Courier New" pitchFamily="49" charset="0"/>
                <a:cs typeface="Courier New" pitchFamily="49" charset="0"/>
              </a:rPr>
              <a:t>     // code statements</a:t>
            </a:r>
          </a:p>
          <a:p>
            <a:pPr>
              <a:buFont typeface="Arial" charset="0"/>
              <a:buNone/>
            </a:pPr>
            <a:r>
              <a:rPr lang="en-GB" sz="2400" dirty="0" smtClean="0">
                <a:latin typeface="Courier New" pitchFamily="49" charset="0"/>
                <a:cs typeface="Courier New" pitchFamily="49" charset="0"/>
              </a:rPr>
              <a:t>		</a:t>
            </a:r>
            <a:r>
              <a:rPr lang="en-GB" sz="2400" b="1" dirty="0" err="1" smtClean="0">
                <a:solidFill>
                  <a:srgbClr val="FF0000"/>
                </a:solidFill>
                <a:latin typeface="Courier New" pitchFamily="49" charset="0"/>
                <a:cs typeface="Courier New" pitchFamily="49" charset="0"/>
              </a:rPr>
              <a:t>displayMenu</a:t>
            </a:r>
            <a:r>
              <a:rPr lang="en-GB" sz="2400" b="1" dirty="0" smtClean="0">
                <a:solidFill>
                  <a:srgbClr val="FF0000"/>
                </a:solidFill>
                <a:latin typeface="Courier New" pitchFamily="49" charset="0"/>
                <a:cs typeface="Courier New" pitchFamily="49" charset="0"/>
              </a:rPr>
              <a:t>();</a:t>
            </a:r>
          </a:p>
          <a:p>
            <a:pPr>
              <a:buFont typeface="Arial" charset="0"/>
              <a:buNone/>
            </a:pPr>
            <a:r>
              <a:rPr lang="en-GB" sz="2400" b="1" dirty="0" smtClean="0">
                <a:solidFill>
                  <a:srgbClr val="FF0000"/>
                </a:solidFill>
                <a:latin typeface="Courier New" pitchFamily="49" charset="0"/>
                <a:cs typeface="Courier New" pitchFamily="49" charset="0"/>
              </a:rPr>
              <a:t>     </a:t>
            </a:r>
            <a:r>
              <a:rPr lang="en-GB" sz="2400" dirty="0" smtClean="0">
                <a:latin typeface="Courier New" pitchFamily="49" charset="0"/>
                <a:cs typeface="Courier New" pitchFamily="49" charset="0"/>
              </a:rPr>
              <a:t>// code statements</a:t>
            </a:r>
          </a:p>
          <a:p>
            <a:pPr>
              <a:buFont typeface="Arial" charset="0"/>
              <a:buNone/>
            </a:pPr>
            <a:r>
              <a:rPr lang="en-GB" sz="2400" dirty="0" smtClean="0">
                <a:latin typeface="Courier New" pitchFamily="49" charset="0"/>
                <a:cs typeface="Courier New" pitchFamily="49" charset="0"/>
              </a:rPr>
              <a:t>}</a:t>
            </a:r>
          </a:p>
          <a:p>
            <a:pPr>
              <a:buFont typeface="Arial" charset="0"/>
              <a:buNone/>
            </a:pPr>
            <a:r>
              <a:rPr lang="en-GB" sz="2400" dirty="0" smtClean="0">
                <a:latin typeface="Courier New" pitchFamily="49" charset="0"/>
                <a:cs typeface="Courier New" pitchFamily="49" charset="0"/>
              </a:rPr>
              <a:t>static void </a:t>
            </a:r>
            <a:r>
              <a:rPr lang="en-GB" sz="2400" dirty="0" err="1" smtClean="0">
                <a:latin typeface="Courier New" pitchFamily="49" charset="0"/>
                <a:cs typeface="Courier New" pitchFamily="49" charset="0"/>
              </a:rPr>
              <a:t>displayMenu</a:t>
            </a:r>
            <a:r>
              <a:rPr lang="en-GB" sz="2400" dirty="0" smtClean="0">
                <a:latin typeface="Courier New" pitchFamily="49" charset="0"/>
                <a:cs typeface="Courier New" pitchFamily="49" charset="0"/>
              </a:rPr>
              <a:t>()</a:t>
            </a:r>
          </a:p>
          <a:p>
            <a:pPr>
              <a:buFont typeface="Arial" charset="0"/>
              <a:buNone/>
            </a:pPr>
            <a:r>
              <a:rPr lang="en-GB" sz="2400" dirty="0" smtClean="0">
                <a:latin typeface="Courier New" pitchFamily="49" charset="0"/>
                <a:cs typeface="Courier New" pitchFamily="49" charset="0"/>
              </a:rPr>
              <a:t>{</a:t>
            </a:r>
          </a:p>
          <a:p>
            <a:pPr>
              <a:buFont typeface="Arial" charset="0"/>
              <a:buNone/>
            </a:pPr>
            <a:r>
              <a:rPr lang="en-GB" sz="2400" dirty="0" smtClean="0">
                <a:latin typeface="Courier New" pitchFamily="49" charset="0"/>
                <a:cs typeface="Courier New" pitchFamily="49" charset="0"/>
              </a:rPr>
              <a:t>		// code statements within function</a:t>
            </a:r>
          </a:p>
          <a:p>
            <a:pPr>
              <a:buFont typeface="Arial" charset="0"/>
              <a:buNone/>
            </a:pPr>
            <a:r>
              <a:rPr lang="en-GB" sz="2400" dirty="0" smtClean="0">
                <a:latin typeface="Courier New" pitchFamily="49" charset="0"/>
                <a:cs typeface="Courier New" pitchFamily="49" charset="0"/>
              </a:rPr>
              <a: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smtClean="0"/>
              <a:t>Demonstration</a:t>
            </a:r>
            <a:endParaRPr lang="en-GB" dirty="0"/>
          </a:p>
        </p:txBody>
      </p:sp>
      <p:sp>
        <p:nvSpPr>
          <p:cNvPr id="5" name="Subtitle 4"/>
          <p:cNvSpPr>
            <a:spLocks noGrp="1"/>
          </p:cNvSpPr>
          <p:nvPr>
            <p:ph type="subTitle" idx="1"/>
          </p:nvPr>
        </p:nvSpPr>
        <p:spPr/>
        <p:txBody>
          <a:bodyPr/>
          <a:lstStyle/>
          <a:p>
            <a:r>
              <a:rPr lang="en-GB" dirty="0" smtClean="0"/>
              <a:t>BankAccountFunctionA.sln</a:t>
            </a:r>
            <a:endParaRPr lang="en-GB" dirty="0"/>
          </a:p>
        </p:txBody>
      </p:sp>
    </p:spTree>
    <p:extLst>
      <p:ext uri="{BB962C8B-B14F-4D97-AF65-F5344CB8AC3E}">
        <p14:creationId xmlns:p14="http://schemas.microsoft.com/office/powerpoint/2010/main" xmlns="" val="17724887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getValidOption</a:t>
            </a:r>
            <a:r>
              <a:rPr lang="en-US" dirty="0" smtClean="0"/>
              <a:t> function</a:t>
            </a:r>
            <a:endParaRPr lang="en-US" dirty="0"/>
          </a:p>
        </p:txBody>
      </p:sp>
      <p:sp>
        <p:nvSpPr>
          <p:cNvPr id="3" name="Content Placeholder 2"/>
          <p:cNvSpPr>
            <a:spLocks noGrp="1"/>
          </p:cNvSpPr>
          <p:nvPr>
            <p:ph idx="1"/>
          </p:nvPr>
        </p:nvSpPr>
        <p:spPr/>
        <p:txBody>
          <a:bodyPr/>
          <a:lstStyle/>
          <a:p>
            <a:r>
              <a:rPr lang="en-US" dirty="0" smtClean="0"/>
              <a:t>This function will obtain the user’s choice of menu option and validate it is in the range 1-4</a:t>
            </a:r>
          </a:p>
          <a:p>
            <a:r>
              <a:rPr lang="en-US" dirty="0" smtClean="0"/>
              <a:t>Will this function require any additional data from the main program?</a:t>
            </a:r>
          </a:p>
          <a:p>
            <a:r>
              <a:rPr lang="en-US" dirty="0" smtClean="0"/>
              <a:t>Will this function need to send any data back to the main program?</a:t>
            </a:r>
          </a:p>
          <a:p>
            <a:r>
              <a:rPr lang="en-US" dirty="0" smtClean="0"/>
              <a:t>Will this function need to modify any data in the main program?</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getValidOption</a:t>
            </a:r>
            <a:r>
              <a:rPr lang="en-US" dirty="0" smtClean="0"/>
              <a:t> function</a:t>
            </a:r>
            <a:endParaRPr lang="en-US" dirty="0"/>
          </a:p>
        </p:txBody>
      </p:sp>
      <p:sp>
        <p:nvSpPr>
          <p:cNvPr id="3" name="Content Placeholder 2"/>
          <p:cNvSpPr>
            <a:spLocks noGrp="1"/>
          </p:cNvSpPr>
          <p:nvPr>
            <p:ph idx="1"/>
          </p:nvPr>
        </p:nvSpPr>
        <p:spPr/>
        <p:txBody>
          <a:bodyPr/>
          <a:lstStyle/>
          <a:p>
            <a:r>
              <a:rPr lang="en-US" dirty="0" smtClean="0"/>
              <a:t>This function will obtain the user’s choice of menu option and validate it is in the range 1-4</a:t>
            </a:r>
          </a:p>
          <a:p>
            <a:r>
              <a:rPr lang="en-US" dirty="0" smtClean="0"/>
              <a:t>Will this function require any additional data from the main program? </a:t>
            </a:r>
            <a:r>
              <a:rPr lang="en-US" b="1" i="1" dirty="0" smtClean="0"/>
              <a:t>No</a:t>
            </a:r>
          </a:p>
          <a:p>
            <a:r>
              <a:rPr lang="en-US" dirty="0" smtClean="0"/>
              <a:t>Will this function need to send any data back to the main program? </a:t>
            </a:r>
            <a:r>
              <a:rPr lang="en-US" b="1" i="1" dirty="0" smtClean="0">
                <a:solidFill>
                  <a:srgbClr val="FF0000"/>
                </a:solidFill>
              </a:rPr>
              <a:t>Yes</a:t>
            </a:r>
          </a:p>
          <a:p>
            <a:r>
              <a:rPr lang="en-US" dirty="0" smtClean="0"/>
              <a:t>Will this function need to modify any data in the main program? </a:t>
            </a:r>
            <a:r>
              <a:rPr lang="en-US" b="1" i="1" dirty="0" smtClean="0"/>
              <a:t>No</a:t>
            </a:r>
            <a:endParaRPr lang="en-US" b="1" i="1"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p:txBody>
          <a:bodyPr/>
          <a:lstStyle/>
          <a:p>
            <a:r>
              <a:rPr lang="en-US" smtClean="0"/>
              <a:t>Return Values</a:t>
            </a:r>
          </a:p>
        </p:txBody>
      </p:sp>
      <p:sp>
        <p:nvSpPr>
          <p:cNvPr id="44034" name="Rectangle 3"/>
          <p:cNvSpPr>
            <a:spLocks noGrp="1" noChangeArrowheads="1"/>
          </p:cNvSpPr>
          <p:nvPr>
            <p:ph type="body" idx="1"/>
          </p:nvPr>
        </p:nvSpPr>
        <p:spPr/>
        <p:txBody>
          <a:bodyPr/>
          <a:lstStyle/>
          <a:p>
            <a:r>
              <a:rPr lang="en-US" sz="2800" dirty="0" smtClean="0"/>
              <a:t>The </a:t>
            </a:r>
            <a:r>
              <a:rPr lang="en-US" sz="2800" dirty="0" err="1" smtClean="0"/>
              <a:t>getValidOption</a:t>
            </a:r>
            <a:r>
              <a:rPr lang="en-US" sz="2800" dirty="0" smtClean="0"/>
              <a:t> function needs to pass the chosen option back to the main program.</a:t>
            </a:r>
          </a:p>
          <a:p>
            <a:r>
              <a:rPr lang="en-US" sz="2800" dirty="0" smtClean="0"/>
              <a:t>That way the main program can then use this to process the choice of menu in the while/switch statements</a:t>
            </a:r>
          </a:p>
          <a:p>
            <a:r>
              <a:rPr lang="en-US" sz="2800" dirty="0" smtClean="0"/>
              <a:t>This is done using a </a:t>
            </a:r>
            <a:r>
              <a:rPr lang="en-US" sz="2800" b="1" u="sng" dirty="0" smtClean="0"/>
              <a:t>return value</a:t>
            </a:r>
            <a:r>
              <a:rPr lang="en-US" sz="2800" dirty="0" smtClean="0"/>
              <a:t>.</a:t>
            </a:r>
          </a:p>
          <a:p>
            <a:r>
              <a:rPr lang="en-US" sz="2800" dirty="0" smtClean="0"/>
              <a:t>A function can only have </a:t>
            </a:r>
            <a:r>
              <a:rPr lang="en-US" sz="2800" b="1" u="sng" dirty="0" smtClean="0"/>
              <a:t>one</a:t>
            </a:r>
            <a:r>
              <a:rPr lang="en-US" sz="2800" dirty="0" smtClean="0"/>
              <a:t> return value.</a:t>
            </a:r>
          </a:p>
          <a:p>
            <a:r>
              <a:rPr lang="en-US" sz="2800" dirty="0" smtClean="0"/>
              <a:t>The return value has a data type.</a:t>
            </a:r>
          </a:p>
          <a:p>
            <a:r>
              <a:rPr lang="en-US" sz="2800" dirty="0" smtClean="0"/>
              <a:t>The calling program/function must assign the function to a variable with the same data type.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p:txBody>
          <a:bodyPr/>
          <a:lstStyle/>
          <a:p>
            <a:r>
              <a:rPr lang="en-US" smtClean="0"/>
              <a:t>Returning a value</a:t>
            </a:r>
          </a:p>
        </p:txBody>
      </p:sp>
      <p:sp>
        <p:nvSpPr>
          <p:cNvPr id="46082" name="Rectangle 3"/>
          <p:cNvSpPr>
            <a:spLocks noGrp="1" noChangeArrowheads="1"/>
          </p:cNvSpPr>
          <p:nvPr>
            <p:ph type="body" idx="1"/>
          </p:nvPr>
        </p:nvSpPr>
        <p:spPr>
          <a:xfrm>
            <a:off x="395536" y="2571750"/>
            <a:ext cx="8568952" cy="3524250"/>
          </a:xfrm>
        </p:spPr>
        <p:txBody>
          <a:bodyPr/>
          <a:lstStyle/>
          <a:p>
            <a:pPr>
              <a:buFont typeface="Arial" charset="0"/>
              <a:buNone/>
            </a:pPr>
            <a:r>
              <a:rPr lang="en-GB" sz="2000" dirty="0" smtClean="0">
                <a:latin typeface="Courier New" pitchFamily="49" charset="0"/>
                <a:cs typeface="Courier New" pitchFamily="49" charset="0"/>
              </a:rPr>
              <a:t>static </a:t>
            </a:r>
            <a:r>
              <a:rPr lang="en-GB" sz="2000" b="1" dirty="0" err="1" smtClean="0">
                <a:solidFill>
                  <a:srgbClr val="FF0000"/>
                </a:solidFill>
                <a:latin typeface="Courier New" pitchFamily="49" charset="0"/>
                <a:cs typeface="Courier New" pitchFamily="49" charset="0"/>
              </a:rPr>
              <a:t>int</a:t>
            </a:r>
            <a:r>
              <a:rPr lang="en-GB" sz="2000" b="1" dirty="0" smtClean="0">
                <a:solidFill>
                  <a:srgbClr val="FF0000"/>
                </a:solidFill>
                <a:latin typeface="Courier New" pitchFamily="49" charset="0"/>
                <a:cs typeface="Courier New" pitchFamily="49" charset="0"/>
              </a:rPr>
              <a:t> </a:t>
            </a:r>
            <a:r>
              <a:rPr lang="en-GB" sz="2000" dirty="0" err="1" smtClean="0">
                <a:latin typeface="Courier New" pitchFamily="49" charset="0"/>
                <a:cs typeface="Courier New" pitchFamily="49" charset="0"/>
              </a:rPr>
              <a:t>getValidOption</a:t>
            </a:r>
            <a:r>
              <a:rPr lang="en-GB" sz="2000" dirty="0" smtClean="0">
                <a:latin typeface="Courier New" pitchFamily="49" charset="0"/>
                <a:cs typeface="Courier New" pitchFamily="49" charset="0"/>
              </a:rPr>
              <a:t>()</a:t>
            </a:r>
          </a:p>
          <a:p>
            <a:pPr>
              <a:buFont typeface="Arial" charset="0"/>
              <a:buNone/>
            </a:pPr>
            <a:r>
              <a:rPr lang="en-GB" sz="2000" dirty="0" smtClean="0">
                <a:latin typeface="Courier New" pitchFamily="49" charset="0"/>
                <a:cs typeface="Courier New" pitchFamily="49" charset="0"/>
              </a:rPr>
              <a:t>{</a:t>
            </a:r>
          </a:p>
          <a:p>
            <a:pPr>
              <a:buNone/>
            </a:pPr>
            <a:r>
              <a:rPr lang="en-GB" sz="2000" dirty="0" smtClean="0">
                <a:latin typeface="Courier New" pitchFamily="49" charset="0"/>
                <a:cs typeface="Courier New" pitchFamily="49" charset="0"/>
              </a:rPr>
              <a:t>    </a:t>
            </a:r>
            <a:r>
              <a:rPr lang="en-GB" sz="2000" dirty="0" err="1" smtClean="0">
                <a:latin typeface="Courier New" pitchFamily="49" charset="0"/>
                <a:cs typeface="Courier New" pitchFamily="49" charset="0"/>
              </a:rPr>
              <a:t>int</a:t>
            </a:r>
            <a:r>
              <a:rPr lang="en-GB" sz="2000" dirty="0" smtClean="0">
                <a:latin typeface="Courier New" pitchFamily="49" charset="0"/>
                <a:cs typeface="Courier New" pitchFamily="49" charset="0"/>
              </a:rPr>
              <a:t> </a:t>
            </a:r>
            <a:r>
              <a:rPr lang="en-GB" sz="2000" dirty="0" err="1" smtClean="0">
                <a:latin typeface="Courier New" pitchFamily="49" charset="0"/>
                <a:cs typeface="Courier New" pitchFamily="49" charset="0"/>
              </a:rPr>
              <a:t>iUserOption</a:t>
            </a:r>
            <a:r>
              <a:rPr lang="en-GB" sz="2000" dirty="0" smtClean="0">
                <a:latin typeface="Courier New" pitchFamily="49" charset="0"/>
                <a:cs typeface="Courier New" pitchFamily="49" charset="0"/>
              </a:rPr>
              <a:t>;</a:t>
            </a:r>
          </a:p>
          <a:p>
            <a:pPr>
              <a:buNone/>
            </a:pPr>
            <a:r>
              <a:rPr lang="en-GB" sz="2000" dirty="0" smtClean="0">
                <a:latin typeface="Courier New" pitchFamily="49" charset="0"/>
                <a:cs typeface="Courier New" pitchFamily="49" charset="0"/>
              </a:rPr>
              <a:t>    </a:t>
            </a:r>
            <a:r>
              <a:rPr lang="en-GB" sz="2000" dirty="0" err="1" smtClean="0">
                <a:latin typeface="Courier New" pitchFamily="49" charset="0"/>
                <a:cs typeface="Courier New" pitchFamily="49" charset="0"/>
              </a:rPr>
              <a:t>Console.Write</a:t>
            </a:r>
            <a:r>
              <a:rPr lang="en-GB" sz="2000" dirty="0" smtClean="0">
                <a:latin typeface="Courier New" pitchFamily="49" charset="0"/>
                <a:cs typeface="Courier New" pitchFamily="49" charset="0"/>
              </a:rPr>
              <a:t>("Enter option (1-4): ");</a:t>
            </a:r>
          </a:p>
          <a:p>
            <a:pPr>
              <a:buNone/>
            </a:pPr>
            <a:r>
              <a:rPr lang="en-GB" sz="2000" dirty="0" smtClean="0">
                <a:latin typeface="Courier New" pitchFamily="49" charset="0"/>
                <a:cs typeface="Courier New" pitchFamily="49" charset="0"/>
              </a:rPr>
              <a:t>    </a:t>
            </a:r>
            <a:r>
              <a:rPr lang="en-GB" sz="2000" dirty="0" err="1" smtClean="0">
                <a:latin typeface="Courier New" pitchFamily="49" charset="0"/>
                <a:cs typeface="Courier New" pitchFamily="49" charset="0"/>
              </a:rPr>
              <a:t>iUserOption</a:t>
            </a:r>
            <a:r>
              <a:rPr lang="en-GB" sz="2000" dirty="0" smtClean="0">
                <a:latin typeface="Courier New" pitchFamily="49" charset="0"/>
                <a:cs typeface="Courier New" pitchFamily="49" charset="0"/>
              </a:rPr>
              <a:t> = Convert.ToInt32(</a:t>
            </a:r>
            <a:r>
              <a:rPr lang="en-GB" sz="2000" dirty="0" err="1" smtClean="0">
                <a:latin typeface="Courier New" pitchFamily="49" charset="0"/>
                <a:cs typeface="Courier New" pitchFamily="49" charset="0"/>
              </a:rPr>
              <a:t>Console.ReadLine</a:t>
            </a:r>
            <a:r>
              <a:rPr lang="en-GB" sz="2000" dirty="0" smtClean="0">
                <a:latin typeface="Courier New" pitchFamily="49" charset="0"/>
                <a:cs typeface="Courier New" pitchFamily="49" charset="0"/>
              </a:rPr>
              <a:t>());</a:t>
            </a:r>
          </a:p>
          <a:p>
            <a:pPr>
              <a:buNone/>
            </a:pPr>
            <a:endParaRPr lang="en-GB" sz="2000" dirty="0" smtClean="0">
              <a:latin typeface="Courier New" pitchFamily="49" charset="0"/>
              <a:cs typeface="Courier New" pitchFamily="49" charset="0"/>
            </a:endParaRPr>
          </a:p>
          <a:p>
            <a:pPr>
              <a:buNone/>
            </a:pPr>
            <a:r>
              <a:rPr lang="en-GB" sz="2000" dirty="0" smtClean="0">
                <a:latin typeface="Courier New" pitchFamily="49" charset="0"/>
                <a:cs typeface="Courier New" pitchFamily="49" charset="0"/>
              </a:rPr>
              <a:t>    // while loop to validate user input</a:t>
            </a:r>
          </a:p>
          <a:p>
            <a:pPr>
              <a:buNone/>
            </a:pPr>
            <a:endParaRPr lang="en-GB" sz="2000" dirty="0" smtClean="0">
              <a:latin typeface="Courier New" pitchFamily="49" charset="0"/>
              <a:cs typeface="Courier New" pitchFamily="49" charset="0"/>
            </a:endParaRPr>
          </a:p>
          <a:p>
            <a:pPr>
              <a:buNone/>
            </a:pPr>
            <a:r>
              <a:rPr lang="en-GB" sz="2000" dirty="0" smtClean="0">
                <a:latin typeface="Courier New" pitchFamily="49" charset="0"/>
                <a:cs typeface="Courier New" pitchFamily="49" charset="0"/>
              </a:rPr>
              <a:t>    return </a:t>
            </a:r>
            <a:r>
              <a:rPr lang="en-GB" sz="2000" dirty="0" err="1" smtClean="0">
                <a:latin typeface="Courier New" pitchFamily="49" charset="0"/>
                <a:cs typeface="Courier New" pitchFamily="49" charset="0"/>
              </a:rPr>
              <a:t>iUserOption</a:t>
            </a:r>
            <a:r>
              <a:rPr lang="en-GB" sz="2000" dirty="0" smtClean="0">
                <a:latin typeface="Courier New" pitchFamily="49" charset="0"/>
                <a:cs typeface="Courier New" pitchFamily="49" charset="0"/>
              </a:rPr>
              <a:t>;</a:t>
            </a:r>
          </a:p>
          <a:p>
            <a:pPr>
              <a:buNone/>
            </a:pPr>
            <a:r>
              <a:rPr lang="en-GB" sz="2000" dirty="0" smtClean="0">
                <a:latin typeface="Courier New" pitchFamily="49" charset="0"/>
                <a:cs typeface="Courier New" pitchFamily="49" charset="0"/>
              </a:rPr>
              <a:t>}</a:t>
            </a:r>
            <a:endParaRPr lang="en-US" sz="2000" b="1" dirty="0" smtClean="0">
              <a:latin typeface="Courier New" pitchFamily="49" charset="0"/>
              <a:cs typeface="Courier New" pitchFamily="49" charset="0"/>
            </a:endParaRPr>
          </a:p>
        </p:txBody>
      </p:sp>
      <p:sp>
        <p:nvSpPr>
          <p:cNvPr id="46083" name="Text Box 4"/>
          <p:cNvSpPr txBox="1">
            <a:spLocks noChangeArrowheads="1"/>
          </p:cNvSpPr>
          <p:nvPr/>
        </p:nvSpPr>
        <p:spPr bwMode="auto">
          <a:xfrm>
            <a:off x="1214438" y="1428750"/>
            <a:ext cx="2000250" cy="466725"/>
          </a:xfrm>
          <a:prstGeom prst="rect">
            <a:avLst/>
          </a:prstGeom>
          <a:noFill/>
          <a:ln w="9525">
            <a:solidFill>
              <a:schemeClr val="tx1"/>
            </a:solidFill>
            <a:miter lim="800000"/>
            <a:headEnd/>
            <a:tailEnd/>
          </a:ln>
        </p:spPr>
        <p:txBody>
          <a:bodyPr>
            <a:spAutoFit/>
          </a:bodyPr>
          <a:lstStyle/>
          <a:p>
            <a:r>
              <a:rPr lang="en-US" sz="2400"/>
              <a:t>Return type</a:t>
            </a:r>
          </a:p>
        </p:txBody>
      </p:sp>
      <p:sp>
        <p:nvSpPr>
          <p:cNvPr id="46084" name="Line 5"/>
          <p:cNvSpPr>
            <a:spLocks noChangeShapeType="1"/>
          </p:cNvSpPr>
          <p:nvPr/>
        </p:nvSpPr>
        <p:spPr bwMode="auto">
          <a:xfrm flipH="1">
            <a:off x="1835696" y="1928813"/>
            <a:ext cx="133350" cy="642937"/>
          </a:xfrm>
          <a:prstGeom prst="line">
            <a:avLst/>
          </a:prstGeom>
          <a:noFill/>
          <a:ln w="9525">
            <a:solidFill>
              <a:schemeClr val="tx1"/>
            </a:solidFill>
            <a:round/>
            <a:headEnd/>
            <a:tailEnd type="triangle" w="med" len="med"/>
          </a:ln>
        </p:spPr>
        <p:txBody>
          <a:bodyPr wrap="none" anchor="ctr"/>
          <a:lstStyle/>
          <a:p>
            <a:endParaRPr lang="en-US"/>
          </a:p>
        </p:txBody>
      </p:sp>
      <p:sp>
        <p:nvSpPr>
          <p:cNvPr id="46085" name="Text Box 4"/>
          <p:cNvSpPr txBox="1">
            <a:spLocks noChangeArrowheads="1"/>
          </p:cNvSpPr>
          <p:nvPr/>
        </p:nvSpPr>
        <p:spPr bwMode="auto">
          <a:xfrm>
            <a:off x="6516216" y="5373216"/>
            <a:ext cx="2000250" cy="1200150"/>
          </a:xfrm>
          <a:prstGeom prst="rect">
            <a:avLst/>
          </a:prstGeom>
          <a:noFill/>
          <a:ln w="9525">
            <a:solidFill>
              <a:schemeClr val="tx1"/>
            </a:solidFill>
            <a:miter lim="800000"/>
            <a:headEnd/>
            <a:tailEnd/>
          </a:ln>
        </p:spPr>
        <p:txBody>
          <a:bodyPr>
            <a:spAutoFit/>
          </a:bodyPr>
          <a:lstStyle/>
          <a:p>
            <a:r>
              <a:rPr lang="en-US" sz="2400"/>
              <a:t>Data from this variable is returned</a:t>
            </a:r>
          </a:p>
        </p:txBody>
      </p:sp>
      <p:sp>
        <p:nvSpPr>
          <p:cNvPr id="46086" name="Line 5"/>
          <p:cNvSpPr>
            <a:spLocks noChangeShapeType="1"/>
          </p:cNvSpPr>
          <p:nvPr/>
        </p:nvSpPr>
        <p:spPr bwMode="auto">
          <a:xfrm flipH="1" flipV="1">
            <a:off x="4139951" y="5805264"/>
            <a:ext cx="2359719" cy="212030"/>
          </a:xfrm>
          <a:prstGeom prst="line">
            <a:avLst/>
          </a:prstGeom>
          <a:noFill/>
          <a:ln w="9525">
            <a:solidFill>
              <a:schemeClr val="tx1"/>
            </a:solidFill>
            <a:round/>
            <a:headEnd/>
            <a:tailEnd type="triangle" w="med" len="med"/>
          </a:ln>
        </p:spPr>
        <p:txBody>
          <a:bodyPr wrap="none" anchor="ctr"/>
          <a:lstStyle/>
          <a:p>
            <a:endParaRPr lang="en-US"/>
          </a:p>
        </p:txBody>
      </p:sp>
      <p:sp>
        <p:nvSpPr>
          <p:cNvPr id="8" name="Text Box 4"/>
          <p:cNvSpPr txBox="1">
            <a:spLocks noChangeArrowheads="1"/>
          </p:cNvSpPr>
          <p:nvPr/>
        </p:nvSpPr>
        <p:spPr bwMode="auto">
          <a:xfrm>
            <a:off x="6300192" y="2204864"/>
            <a:ext cx="2360290" cy="461665"/>
          </a:xfrm>
          <a:prstGeom prst="rect">
            <a:avLst/>
          </a:prstGeom>
          <a:noFill/>
          <a:ln w="9525">
            <a:solidFill>
              <a:schemeClr val="tx1"/>
            </a:solidFill>
            <a:miter lim="800000"/>
            <a:headEnd/>
            <a:tailEnd/>
          </a:ln>
        </p:spPr>
        <p:txBody>
          <a:bodyPr wrap="square">
            <a:spAutoFit/>
          </a:bodyPr>
          <a:lstStyle/>
          <a:p>
            <a:r>
              <a:rPr lang="en-US" sz="2400" dirty="0" smtClean="0"/>
              <a:t>Local variable</a:t>
            </a:r>
            <a:endParaRPr lang="en-US" sz="2400" dirty="0"/>
          </a:p>
        </p:txBody>
      </p:sp>
      <p:sp>
        <p:nvSpPr>
          <p:cNvPr id="9" name="Line 5"/>
          <p:cNvSpPr>
            <a:spLocks noChangeShapeType="1"/>
          </p:cNvSpPr>
          <p:nvPr/>
        </p:nvSpPr>
        <p:spPr bwMode="auto">
          <a:xfrm flipH="1">
            <a:off x="3491878" y="2708920"/>
            <a:ext cx="2808313" cy="576064"/>
          </a:xfrm>
          <a:prstGeom prst="line">
            <a:avLst/>
          </a:prstGeom>
          <a:noFill/>
          <a:ln w="9525">
            <a:solidFill>
              <a:schemeClr val="tx1"/>
            </a:solidFill>
            <a:round/>
            <a:headEnd/>
            <a:tailEnd type="triangle" w="med" len="med"/>
          </a:ln>
        </p:spPr>
        <p:txBody>
          <a:bodyPr wrap="none" anchor="ctr"/>
          <a:lstStyle/>
          <a:p>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p:cNvSpPr>
            <a:spLocks noGrp="1"/>
          </p:cNvSpPr>
          <p:nvPr>
            <p:ph type="title"/>
          </p:nvPr>
        </p:nvSpPr>
        <p:spPr/>
        <p:txBody>
          <a:bodyPr/>
          <a:lstStyle/>
          <a:p>
            <a:r>
              <a:rPr lang="en-GB" smtClean="0"/>
              <a:t>Processing return values</a:t>
            </a:r>
          </a:p>
        </p:txBody>
      </p:sp>
      <p:sp>
        <p:nvSpPr>
          <p:cNvPr id="48130" name="Content Placeholder 2"/>
          <p:cNvSpPr>
            <a:spLocks noGrp="1"/>
          </p:cNvSpPr>
          <p:nvPr>
            <p:ph idx="1"/>
          </p:nvPr>
        </p:nvSpPr>
        <p:spPr/>
        <p:txBody>
          <a:bodyPr/>
          <a:lstStyle/>
          <a:p>
            <a:r>
              <a:rPr lang="en-GB" dirty="0" smtClean="0"/>
              <a:t>We can assign the value returned to a variable of the appropriate type</a:t>
            </a:r>
          </a:p>
          <a:p>
            <a:r>
              <a:rPr lang="en-GB" dirty="0" smtClean="0"/>
              <a:t>We do this by assigning the “method call” to a variable using </a:t>
            </a:r>
          </a:p>
          <a:p>
            <a:endParaRPr lang="en-GB" dirty="0" smtClean="0"/>
          </a:p>
          <a:p>
            <a:pPr lvl="1">
              <a:buNone/>
            </a:pPr>
            <a:r>
              <a:rPr lang="en-GB" dirty="0" err="1" smtClean="0">
                <a:latin typeface="Courier New" pitchFamily="49" charset="0"/>
                <a:cs typeface="Courier New" pitchFamily="49" charset="0"/>
              </a:rPr>
              <a:t>iOption</a:t>
            </a:r>
            <a:r>
              <a:rPr lang="en-GB" dirty="0" smtClean="0">
                <a:latin typeface="Courier New" pitchFamily="49" charset="0"/>
                <a:cs typeface="Courier New" pitchFamily="49" charset="0"/>
              </a:rPr>
              <a:t> = </a:t>
            </a:r>
            <a:r>
              <a:rPr lang="en-GB" dirty="0" err="1" smtClean="0">
                <a:latin typeface="Courier New" pitchFamily="49" charset="0"/>
                <a:cs typeface="Courier New" pitchFamily="49" charset="0"/>
              </a:rPr>
              <a:t>getValidOption</a:t>
            </a:r>
            <a:r>
              <a:rPr lang="en-GB" dirty="0" smtClean="0">
                <a:latin typeface="Courier New" pitchFamily="49" charset="0"/>
                <a:cs typeface="Courier New" pitchFamily="49" charset="0"/>
              </a:rPr>
              <a:t>();</a:t>
            </a:r>
          </a:p>
        </p:txBody>
      </p:sp>
      <p:sp>
        <p:nvSpPr>
          <p:cNvPr id="4" name="Text Box 4"/>
          <p:cNvSpPr txBox="1">
            <a:spLocks noChangeArrowheads="1"/>
          </p:cNvSpPr>
          <p:nvPr/>
        </p:nvSpPr>
        <p:spPr bwMode="auto">
          <a:xfrm>
            <a:off x="3275856" y="5373216"/>
            <a:ext cx="4176464" cy="1200329"/>
          </a:xfrm>
          <a:prstGeom prst="rect">
            <a:avLst/>
          </a:prstGeom>
          <a:noFill/>
          <a:ln w="9525">
            <a:solidFill>
              <a:schemeClr val="tx1"/>
            </a:solidFill>
            <a:miter lim="800000"/>
            <a:headEnd/>
            <a:tailEnd/>
          </a:ln>
        </p:spPr>
        <p:txBody>
          <a:bodyPr wrap="square">
            <a:spAutoFit/>
          </a:bodyPr>
          <a:lstStyle/>
          <a:p>
            <a:r>
              <a:rPr lang="en-US" sz="2400" dirty="0" smtClean="0"/>
              <a:t>Value returned from the function will be placed in this variable</a:t>
            </a:r>
            <a:endParaRPr lang="en-US" sz="2400" dirty="0"/>
          </a:p>
        </p:txBody>
      </p:sp>
      <p:sp>
        <p:nvSpPr>
          <p:cNvPr id="5" name="Line 5"/>
          <p:cNvSpPr>
            <a:spLocks noChangeShapeType="1"/>
          </p:cNvSpPr>
          <p:nvPr/>
        </p:nvSpPr>
        <p:spPr bwMode="auto">
          <a:xfrm flipH="1" flipV="1">
            <a:off x="1835696" y="4869160"/>
            <a:ext cx="1440160" cy="1080119"/>
          </a:xfrm>
          <a:prstGeom prst="line">
            <a:avLst/>
          </a:prstGeom>
          <a:noFill/>
          <a:ln w="9525">
            <a:solidFill>
              <a:schemeClr val="tx1"/>
            </a:solidFill>
            <a:round/>
            <a:headEnd/>
            <a:tailEnd type="triangle" w="med" len="med"/>
          </a:ln>
        </p:spPr>
        <p:txBody>
          <a:bodyPr wrap="none" anchor="ct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09" name="Rectangle 2"/>
          <p:cNvSpPr>
            <a:spLocks noGrp="1"/>
          </p:cNvSpPr>
          <p:nvPr>
            <p:ph type="title"/>
          </p:nvPr>
        </p:nvSpPr>
        <p:spPr/>
        <p:txBody>
          <a:bodyPr/>
          <a:lstStyle/>
          <a:p>
            <a:r>
              <a:rPr lang="en-GB" smtClean="0"/>
              <a:t>Objectives</a:t>
            </a:r>
            <a:endParaRPr lang="en-US" smtClean="0"/>
          </a:p>
        </p:txBody>
      </p:sp>
      <p:sp>
        <p:nvSpPr>
          <p:cNvPr id="17410" name="Rectangle 3"/>
          <p:cNvSpPr>
            <a:spLocks noGrp="1"/>
          </p:cNvSpPr>
          <p:nvPr>
            <p:ph type="body" idx="1"/>
          </p:nvPr>
        </p:nvSpPr>
        <p:spPr/>
        <p:txBody>
          <a:bodyPr/>
          <a:lstStyle/>
          <a:p>
            <a:pPr marL="609600" indent="-609600"/>
            <a:r>
              <a:rPr lang="en-GB" sz="2800" dirty="0" smtClean="0"/>
              <a:t>Break code down into functions</a:t>
            </a:r>
          </a:p>
          <a:p>
            <a:pPr marL="609600" indent="-609600"/>
            <a:r>
              <a:rPr lang="en-GB" sz="2800" dirty="0" smtClean="0"/>
              <a:t>Pass data to functions using parameters</a:t>
            </a:r>
          </a:p>
          <a:p>
            <a:pPr marL="609600" indent="-609600"/>
            <a:r>
              <a:rPr lang="en-GB" sz="2800" dirty="0" smtClean="0"/>
              <a:t>Return data from functions</a:t>
            </a:r>
          </a:p>
          <a:p>
            <a:pPr marL="609600" indent="-609600"/>
            <a:r>
              <a:rPr lang="en-GB" sz="2800" dirty="0" smtClean="0"/>
              <a:t>Understand the difference between value and reference parameters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Demonstration</a:t>
            </a:r>
            <a:endParaRPr lang="en-US" dirty="0"/>
          </a:p>
        </p:txBody>
      </p:sp>
      <p:sp>
        <p:nvSpPr>
          <p:cNvPr id="5" name="Subtitle 4"/>
          <p:cNvSpPr>
            <a:spLocks noGrp="1"/>
          </p:cNvSpPr>
          <p:nvPr>
            <p:ph type="subTitle" idx="1"/>
          </p:nvPr>
        </p:nvSpPr>
        <p:spPr/>
        <p:txBody>
          <a:bodyPr/>
          <a:lstStyle/>
          <a:p>
            <a:r>
              <a:rPr lang="en-US" dirty="0" smtClean="0"/>
              <a:t>BankAccountFunctionB.sln</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setupFile</a:t>
            </a:r>
            <a:r>
              <a:rPr lang="en-US" dirty="0" smtClean="0"/>
              <a:t> function</a:t>
            </a:r>
            <a:endParaRPr lang="en-US" dirty="0"/>
          </a:p>
        </p:txBody>
      </p:sp>
      <p:sp>
        <p:nvSpPr>
          <p:cNvPr id="3" name="Content Placeholder 2"/>
          <p:cNvSpPr>
            <a:spLocks noGrp="1"/>
          </p:cNvSpPr>
          <p:nvPr>
            <p:ph idx="1"/>
          </p:nvPr>
        </p:nvSpPr>
        <p:spPr/>
        <p:txBody>
          <a:bodyPr/>
          <a:lstStyle/>
          <a:p>
            <a:r>
              <a:rPr lang="en-US" sz="2800" dirty="0" smtClean="0"/>
              <a:t>This function will:</a:t>
            </a:r>
          </a:p>
          <a:p>
            <a:pPr lvl="1"/>
            <a:r>
              <a:rPr lang="en-US" sz="2400" dirty="0" smtClean="0"/>
              <a:t>Ask the user to enter their name</a:t>
            </a:r>
          </a:p>
          <a:p>
            <a:pPr lvl="1"/>
            <a:r>
              <a:rPr lang="en-US" sz="2400" dirty="0" smtClean="0"/>
              <a:t>Generate a filename in the format account-nnn.txt (where </a:t>
            </a:r>
            <a:r>
              <a:rPr lang="en-US" sz="2400" dirty="0" err="1" smtClean="0"/>
              <a:t>nnn</a:t>
            </a:r>
            <a:r>
              <a:rPr lang="en-US" sz="2400" dirty="0" smtClean="0"/>
              <a:t> is the name entered)</a:t>
            </a:r>
          </a:p>
          <a:p>
            <a:pPr lvl="1"/>
            <a:r>
              <a:rPr lang="en-US" sz="2400" dirty="0" smtClean="0"/>
              <a:t>Create the file and output the heading information</a:t>
            </a:r>
          </a:p>
          <a:p>
            <a:pPr lvl="1"/>
            <a:r>
              <a:rPr lang="en-US" sz="2400" dirty="0" smtClean="0"/>
              <a:t>Return the filename for use in the rest of the program</a:t>
            </a:r>
          </a:p>
          <a:p>
            <a:r>
              <a:rPr lang="en-US" sz="2800" i="1" dirty="0" smtClean="0"/>
              <a:t>Note a slight change in requirements so the file can be specific to the user instead of using constant “account.txt”</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displayStatement</a:t>
            </a:r>
            <a:r>
              <a:rPr lang="en-US" dirty="0" smtClean="0"/>
              <a:t> function</a:t>
            </a:r>
            <a:endParaRPr lang="en-US" dirty="0"/>
          </a:p>
        </p:txBody>
      </p:sp>
      <p:sp>
        <p:nvSpPr>
          <p:cNvPr id="3" name="Content Placeholder 2"/>
          <p:cNvSpPr>
            <a:spLocks noGrp="1"/>
          </p:cNvSpPr>
          <p:nvPr>
            <p:ph idx="1"/>
          </p:nvPr>
        </p:nvSpPr>
        <p:spPr/>
        <p:txBody>
          <a:bodyPr/>
          <a:lstStyle/>
          <a:p>
            <a:r>
              <a:rPr lang="en-US" dirty="0" smtClean="0"/>
              <a:t>This function will read the file and display the statement on the screen</a:t>
            </a:r>
          </a:p>
          <a:p>
            <a:r>
              <a:rPr lang="en-US" dirty="0" smtClean="0"/>
              <a:t>Will this function require any additional data from the main program?</a:t>
            </a:r>
          </a:p>
          <a:p>
            <a:r>
              <a:rPr lang="en-US" dirty="0" smtClean="0"/>
              <a:t>Will this function need to send any data back to the main program?</a:t>
            </a:r>
          </a:p>
          <a:p>
            <a:r>
              <a:rPr lang="en-US" dirty="0" smtClean="0"/>
              <a:t>Will this function need to modify any data in the main program?</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displayStatement</a:t>
            </a:r>
            <a:r>
              <a:rPr lang="en-US" dirty="0" smtClean="0"/>
              <a:t> function</a:t>
            </a:r>
            <a:endParaRPr lang="en-US" dirty="0"/>
          </a:p>
        </p:txBody>
      </p:sp>
      <p:sp>
        <p:nvSpPr>
          <p:cNvPr id="3" name="Content Placeholder 2"/>
          <p:cNvSpPr>
            <a:spLocks noGrp="1"/>
          </p:cNvSpPr>
          <p:nvPr>
            <p:ph idx="1"/>
          </p:nvPr>
        </p:nvSpPr>
        <p:spPr/>
        <p:txBody>
          <a:bodyPr/>
          <a:lstStyle/>
          <a:p>
            <a:r>
              <a:rPr lang="en-US" dirty="0" smtClean="0"/>
              <a:t>This function will read the file and display the statement on the screen</a:t>
            </a:r>
          </a:p>
          <a:p>
            <a:r>
              <a:rPr lang="en-US" dirty="0" smtClean="0"/>
              <a:t>Will this function require any additional data from the main program? </a:t>
            </a:r>
            <a:r>
              <a:rPr lang="en-US" b="1" i="1" dirty="0" smtClean="0">
                <a:solidFill>
                  <a:srgbClr val="FF0000"/>
                </a:solidFill>
              </a:rPr>
              <a:t>Yes</a:t>
            </a:r>
          </a:p>
          <a:p>
            <a:r>
              <a:rPr lang="en-US" dirty="0" smtClean="0"/>
              <a:t>Will this function need to send any data back to the main program? </a:t>
            </a:r>
            <a:r>
              <a:rPr lang="en-US" b="1" i="1" dirty="0" smtClean="0"/>
              <a:t>No</a:t>
            </a:r>
          </a:p>
          <a:p>
            <a:r>
              <a:rPr lang="en-US" dirty="0" smtClean="0"/>
              <a:t>Will this function need to modify any data in the main program? </a:t>
            </a:r>
            <a:r>
              <a:rPr lang="en-US" b="1" i="1" dirty="0" smtClean="0"/>
              <a:t>No</a:t>
            </a:r>
            <a:endParaRPr lang="en-US" b="1" i="1"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p:txBody>
          <a:bodyPr/>
          <a:lstStyle/>
          <a:p>
            <a:r>
              <a:rPr lang="en-US" smtClean="0"/>
              <a:t>Parameters</a:t>
            </a:r>
          </a:p>
        </p:txBody>
      </p:sp>
      <p:sp>
        <p:nvSpPr>
          <p:cNvPr id="29698" name="Rectangle 3"/>
          <p:cNvSpPr>
            <a:spLocks noGrp="1" noChangeArrowheads="1"/>
          </p:cNvSpPr>
          <p:nvPr>
            <p:ph type="body" idx="1"/>
          </p:nvPr>
        </p:nvSpPr>
        <p:spPr/>
        <p:txBody>
          <a:bodyPr/>
          <a:lstStyle/>
          <a:p>
            <a:r>
              <a:rPr lang="en-US" sz="2800" dirty="0" smtClean="0"/>
              <a:t>Information can be passed into a function using parameters.</a:t>
            </a:r>
          </a:p>
          <a:p>
            <a:r>
              <a:rPr lang="en-US" sz="2800" dirty="0" smtClean="0"/>
              <a:t>Multiple parameters may be passed to a function.</a:t>
            </a:r>
          </a:p>
          <a:p>
            <a:r>
              <a:rPr lang="en-US" sz="2800" dirty="0" smtClean="0"/>
              <a:t>Each parameter has its own data type.</a:t>
            </a:r>
          </a:p>
          <a:p>
            <a:r>
              <a:rPr lang="en-US" sz="2800" dirty="0" smtClean="0"/>
              <a:t>Parameters are separated by commas.</a:t>
            </a:r>
          </a:p>
          <a:p>
            <a:r>
              <a:rPr lang="en-US" sz="2800" dirty="0" smtClean="0"/>
              <a:t>By convention we distinguish parameters from variables by placing a ‘p’ in front of the name</a:t>
            </a:r>
          </a:p>
          <a:p>
            <a:r>
              <a:rPr lang="en-US" sz="2800" dirty="0" smtClean="0"/>
              <a:t>Within the function parameters can be treated in the same way as variables</a:t>
            </a:r>
          </a:p>
          <a:p>
            <a:endParaRPr lang="en-US" sz="2800" dirty="0" smtClean="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type="title"/>
          </p:nvPr>
        </p:nvSpPr>
        <p:spPr/>
        <p:txBody>
          <a:bodyPr/>
          <a:lstStyle/>
          <a:p>
            <a:r>
              <a:rPr lang="en-US" smtClean="0"/>
              <a:t>Function with a single parameter</a:t>
            </a:r>
          </a:p>
        </p:txBody>
      </p:sp>
      <p:sp>
        <p:nvSpPr>
          <p:cNvPr id="31746" name="Rectangle 3"/>
          <p:cNvSpPr>
            <a:spLocks noGrp="1" noChangeArrowheads="1"/>
          </p:cNvSpPr>
          <p:nvPr>
            <p:ph type="body" idx="1"/>
          </p:nvPr>
        </p:nvSpPr>
        <p:spPr>
          <a:xfrm>
            <a:off x="468313" y="2276872"/>
            <a:ext cx="8229600" cy="3814366"/>
          </a:xfrm>
        </p:spPr>
        <p:txBody>
          <a:bodyPr/>
          <a:lstStyle/>
          <a:p>
            <a:pPr>
              <a:buNone/>
            </a:pPr>
            <a:r>
              <a:rPr lang="en-GB" sz="2400" dirty="0" smtClean="0"/>
              <a:t>static void </a:t>
            </a:r>
            <a:r>
              <a:rPr lang="en-GB" sz="2400" dirty="0" err="1" smtClean="0"/>
              <a:t>displayStatement</a:t>
            </a:r>
            <a:r>
              <a:rPr lang="en-GB" sz="2400" dirty="0" smtClean="0"/>
              <a:t>(string </a:t>
            </a:r>
            <a:r>
              <a:rPr lang="en-GB" sz="2400" dirty="0" err="1" smtClean="0"/>
              <a:t>psFilename</a:t>
            </a:r>
            <a:r>
              <a:rPr lang="en-GB" sz="2400" dirty="0" smtClean="0"/>
              <a:t>)</a:t>
            </a:r>
          </a:p>
          <a:p>
            <a:pPr>
              <a:buNone/>
            </a:pPr>
            <a:r>
              <a:rPr lang="en-GB" sz="2400" dirty="0" smtClean="0"/>
              <a:t>{</a:t>
            </a:r>
          </a:p>
          <a:p>
            <a:pPr>
              <a:buNone/>
            </a:pPr>
            <a:r>
              <a:rPr lang="en-GB" sz="2400" dirty="0" smtClean="0"/>
              <a:t>    using (</a:t>
            </a:r>
            <a:r>
              <a:rPr lang="en-GB" sz="2400" dirty="0" err="1" smtClean="0"/>
              <a:t>StreamReader</a:t>
            </a:r>
            <a:r>
              <a:rPr lang="en-GB" sz="2400" dirty="0" smtClean="0"/>
              <a:t> </a:t>
            </a:r>
            <a:r>
              <a:rPr lang="en-GB" sz="2400" dirty="0" err="1" smtClean="0"/>
              <a:t>sr</a:t>
            </a:r>
            <a:r>
              <a:rPr lang="en-GB" sz="2400" dirty="0" smtClean="0"/>
              <a:t> = new </a:t>
            </a:r>
            <a:r>
              <a:rPr lang="en-GB" sz="2400" dirty="0" err="1" smtClean="0"/>
              <a:t>StreamReader</a:t>
            </a:r>
            <a:r>
              <a:rPr lang="en-GB" sz="2400" dirty="0" smtClean="0"/>
              <a:t>(</a:t>
            </a:r>
            <a:r>
              <a:rPr lang="en-GB" sz="2400" dirty="0" err="1" smtClean="0"/>
              <a:t>psFilename</a:t>
            </a:r>
            <a:r>
              <a:rPr lang="en-GB" sz="2400" dirty="0" smtClean="0"/>
              <a:t>))</a:t>
            </a:r>
          </a:p>
          <a:p>
            <a:pPr>
              <a:buNone/>
            </a:pPr>
            <a:r>
              <a:rPr lang="en-GB" sz="2400" dirty="0" smtClean="0"/>
              <a:t>    {</a:t>
            </a:r>
          </a:p>
          <a:p>
            <a:pPr>
              <a:buNone/>
            </a:pPr>
            <a:r>
              <a:rPr lang="en-GB" sz="2400" dirty="0" smtClean="0"/>
              <a:t>        while (</a:t>
            </a:r>
            <a:r>
              <a:rPr lang="en-GB" sz="2400" dirty="0" err="1" smtClean="0"/>
              <a:t>sr.Peek</a:t>
            </a:r>
            <a:r>
              <a:rPr lang="en-GB" sz="2400" dirty="0" smtClean="0"/>
              <a:t>() != -1)</a:t>
            </a:r>
          </a:p>
          <a:p>
            <a:pPr>
              <a:buNone/>
            </a:pPr>
            <a:r>
              <a:rPr lang="en-GB" sz="2400" dirty="0" smtClean="0"/>
              <a:t>        {</a:t>
            </a:r>
          </a:p>
          <a:p>
            <a:pPr>
              <a:buNone/>
            </a:pPr>
            <a:r>
              <a:rPr lang="en-GB" sz="2400" dirty="0" smtClean="0"/>
              <a:t>            </a:t>
            </a:r>
            <a:r>
              <a:rPr lang="en-GB" sz="2400" dirty="0" err="1" smtClean="0"/>
              <a:t>Console.WriteLine</a:t>
            </a:r>
            <a:r>
              <a:rPr lang="en-GB" sz="2400" dirty="0" smtClean="0"/>
              <a:t>(</a:t>
            </a:r>
            <a:r>
              <a:rPr lang="en-GB" sz="2400" dirty="0" err="1" smtClean="0"/>
              <a:t>sr.ReadLine</a:t>
            </a:r>
            <a:r>
              <a:rPr lang="en-GB" sz="2400" dirty="0" smtClean="0"/>
              <a:t>());</a:t>
            </a:r>
          </a:p>
          <a:p>
            <a:pPr>
              <a:buNone/>
            </a:pPr>
            <a:r>
              <a:rPr lang="en-GB" sz="2400" dirty="0" smtClean="0"/>
              <a:t>        }</a:t>
            </a:r>
          </a:p>
          <a:p>
            <a:pPr>
              <a:buNone/>
            </a:pPr>
            <a:r>
              <a:rPr lang="en-GB" sz="2400" dirty="0" smtClean="0"/>
              <a:t>    }</a:t>
            </a:r>
          </a:p>
          <a:p>
            <a:pPr>
              <a:buNone/>
            </a:pPr>
            <a:r>
              <a:rPr lang="en-GB" sz="2400" dirty="0" smtClean="0"/>
              <a:t>}</a:t>
            </a:r>
          </a:p>
          <a:p>
            <a:pPr>
              <a:buFont typeface="Arial" charset="0"/>
              <a:buNone/>
            </a:pPr>
            <a:endParaRPr lang="en-US" sz="2400" b="1" dirty="0" smtClean="0">
              <a:latin typeface="Courier New" pitchFamily="49" charset="0"/>
            </a:endParaRPr>
          </a:p>
        </p:txBody>
      </p:sp>
      <p:sp>
        <p:nvSpPr>
          <p:cNvPr id="31747" name="Text Box 5"/>
          <p:cNvSpPr txBox="1">
            <a:spLocks noChangeArrowheads="1"/>
          </p:cNvSpPr>
          <p:nvPr/>
        </p:nvSpPr>
        <p:spPr bwMode="auto">
          <a:xfrm>
            <a:off x="3103563" y="1340768"/>
            <a:ext cx="3111500" cy="461665"/>
          </a:xfrm>
          <a:prstGeom prst="rect">
            <a:avLst/>
          </a:prstGeom>
          <a:noFill/>
          <a:ln w="9525">
            <a:solidFill>
              <a:schemeClr val="tx1"/>
            </a:solidFill>
            <a:miter lim="800000"/>
            <a:headEnd/>
            <a:tailEnd/>
          </a:ln>
        </p:spPr>
        <p:txBody>
          <a:bodyPr>
            <a:spAutoFit/>
          </a:bodyPr>
          <a:lstStyle/>
          <a:p>
            <a:r>
              <a:rPr lang="en-US" sz="2400" dirty="0"/>
              <a:t>String parameter</a:t>
            </a:r>
          </a:p>
        </p:txBody>
      </p:sp>
      <p:sp>
        <p:nvSpPr>
          <p:cNvPr id="31748" name="Line 7"/>
          <p:cNvSpPr>
            <a:spLocks noChangeShapeType="1"/>
          </p:cNvSpPr>
          <p:nvPr/>
        </p:nvSpPr>
        <p:spPr bwMode="auto">
          <a:xfrm>
            <a:off x="4716016" y="1844825"/>
            <a:ext cx="720080" cy="504056"/>
          </a:xfrm>
          <a:prstGeom prst="line">
            <a:avLst/>
          </a:prstGeom>
          <a:noFill/>
          <a:ln w="9525">
            <a:solidFill>
              <a:schemeClr val="tx1"/>
            </a:solidFill>
            <a:round/>
            <a:headEnd/>
            <a:tailEnd type="triangle" w="med" len="med"/>
          </a:ln>
        </p:spPr>
        <p:txBody>
          <a:bodyPr wrap="none" anchor="ctr"/>
          <a:lstStyle/>
          <a:p>
            <a:endParaRPr lang="en-US"/>
          </a:p>
        </p:txBody>
      </p:sp>
      <p:sp>
        <p:nvSpPr>
          <p:cNvPr id="6" name="Text Box 5"/>
          <p:cNvSpPr txBox="1">
            <a:spLocks noChangeArrowheads="1"/>
          </p:cNvSpPr>
          <p:nvPr/>
        </p:nvSpPr>
        <p:spPr bwMode="auto">
          <a:xfrm>
            <a:off x="5796136" y="4365104"/>
            <a:ext cx="3111500" cy="830997"/>
          </a:xfrm>
          <a:prstGeom prst="rect">
            <a:avLst/>
          </a:prstGeom>
          <a:noFill/>
          <a:ln w="9525">
            <a:solidFill>
              <a:schemeClr val="tx1"/>
            </a:solidFill>
            <a:miter lim="800000"/>
            <a:headEnd/>
            <a:tailEnd/>
          </a:ln>
        </p:spPr>
        <p:txBody>
          <a:bodyPr>
            <a:spAutoFit/>
          </a:bodyPr>
          <a:lstStyle/>
          <a:p>
            <a:r>
              <a:rPr lang="en-US" sz="2400" dirty="0" smtClean="0"/>
              <a:t>Parameter is used like a variable</a:t>
            </a:r>
            <a:endParaRPr lang="en-US" sz="2400" dirty="0"/>
          </a:p>
        </p:txBody>
      </p:sp>
      <p:sp>
        <p:nvSpPr>
          <p:cNvPr id="7" name="Line 7"/>
          <p:cNvSpPr>
            <a:spLocks noChangeShapeType="1"/>
          </p:cNvSpPr>
          <p:nvPr/>
        </p:nvSpPr>
        <p:spPr bwMode="auto">
          <a:xfrm flipH="1" flipV="1">
            <a:off x="7092280" y="3645024"/>
            <a:ext cx="72008" cy="720080"/>
          </a:xfrm>
          <a:prstGeom prst="line">
            <a:avLst/>
          </a:prstGeom>
          <a:noFill/>
          <a:ln w="9525">
            <a:solidFill>
              <a:schemeClr val="tx1"/>
            </a:solidFill>
            <a:round/>
            <a:headEnd/>
            <a:tailEnd type="triangle" w="med" len="med"/>
          </a:ln>
        </p:spPr>
        <p:txBody>
          <a:bodyPr wrap="none" anchor="ctr"/>
          <a:lstStyle/>
          <a:p>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p:txBody>
          <a:bodyPr/>
          <a:lstStyle/>
          <a:p>
            <a:r>
              <a:rPr lang="en-GB" smtClean="0"/>
              <a:t>Calling a function with a parameter</a:t>
            </a:r>
          </a:p>
        </p:txBody>
      </p:sp>
      <p:sp>
        <p:nvSpPr>
          <p:cNvPr id="33794" name="Content Placeholder 2"/>
          <p:cNvSpPr>
            <a:spLocks noGrp="1"/>
          </p:cNvSpPr>
          <p:nvPr>
            <p:ph idx="1"/>
          </p:nvPr>
        </p:nvSpPr>
        <p:spPr/>
        <p:txBody>
          <a:bodyPr/>
          <a:lstStyle/>
          <a:p>
            <a:pPr>
              <a:buFont typeface="Arial" charset="0"/>
              <a:buNone/>
            </a:pPr>
            <a:r>
              <a:rPr lang="en-GB" sz="2800" dirty="0" smtClean="0"/>
              <a:t> static void Main(string[] </a:t>
            </a:r>
            <a:r>
              <a:rPr lang="en-GB" sz="2800" dirty="0" err="1" smtClean="0"/>
              <a:t>args</a:t>
            </a:r>
            <a:r>
              <a:rPr lang="en-GB" sz="2800" dirty="0" smtClean="0"/>
              <a:t>)</a:t>
            </a:r>
          </a:p>
          <a:p>
            <a:pPr>
              <a:buFont typeface="Arial" charset="0"/>
              <a:buNone/>
            </a:pPr>
            <a:r>
              <a:rPr lang="en-GB" sz="2800" dirty="0" smtClean="0"/>
              <a:t> {</a:t>
            </a:r>
          </a:p>
          <a:p>
            <a:pPr>
              <a:buFont typeface="Arial" charset="0"/>
              <a:buNone/>
            </a:pPr>
            <a:r>
              <a:rPr lang="en-GB" sz="2800" dirty="0" smtClean="0"/>
              <a:t>     // code statements</a:t>
            </a:r>
          </a:p>
          <a:p>
            <a:pPr>
              <a:buNone/>
            </a:pPr>
            <a:r>
              <a:rPr lang="en-US" sz="2800" dirty="0" smtClean="0"/>
              <a:t>     case 3: // display statement</a:t>
            </a:r>
          </a:p>
          <a:p>
            <a:pPr>
              <a:buNone/>
            </a:pPr>
            <a:r>
              <a:rPr lang="en-US" sz="2800" dirty="0" smtClean="0"/>
              <a:t>         </a:t>
            </a:r>
            <a:r>
              <a:rPr lang="en-US" sz="2800" b="1" dirty="0" err="1" smtClean="0">
                <a:solidFill>
                  <a:srgbClr val="FF0000"/>
                </a:solidFill>
              </a:rPr>
              <a:t>displayStatement</a:t>
            </a:r>
            <a:r>
              <a:rPr lang="en-US" sz="2800" b="1" dirty="0" smtClean="0">
                <a:solidFill>
                  <a:srgbClr val="FF0000"/>
                </a:solidFill>
              </a:rPr>
              <a:t>(</a:t>
            </a:r>
            <a:r>
              <a:rPr lang="en-US" sz="2800" b="1" dirty="0" err="1" smtClean="0">
                <a:solidFill>
                  <a:srgbClr val="FF0000"/>
                </a:solidFill>
              </a:rPr>
              <a:t>sFilename</a:t>
            </a:r>
            <a:r>
              <a:rPr lang="en-US" sz="2800" b="1" dirty="0" smtClean="0">
                <a:solidFill>
                  <a:srgbClr val="FF0000"/>
                </a:solidFill>
              </a:rPr>
              <a:t>);</a:t>
            </a:r>
          </a:p>
          <a:p>
            <a:pPr>
              <a:buNone/>
            </a:pPr>
            <a:r>
              <a:rPr lang="en-US" sz="2800" dirty="0" smtClean="0"/>
              <a:t>         break;</a:t>
            </a:r>
          </a:p>
          <a:p>
            <a:pPr>
              <a:buNone/>
            </a:pPr>
            <a:r>
              <a:rPr lang="en-US" sz="2800" dirty="0" smtClean="0"/>
              <a:t>     // code statements</a:t>
            </a:r>
          </a:p>
          <a:p>
            <a:pPr>
              <a:buFont typeface="Arial" charset="0"/>
              <a:buNone/>
            </a:pPr>
            <a:r>
              <a:rPr lang="en-GB" sz="2800" dirty="0" smtClean="0"/>
              <a:t>}</a:t>
            </a:r>
          </a:p>
        </p:txBody>
      </p:sp>
      <p:sp>
        <p:nvSpPr>
          <p:cNvPr id="33795" name="Text Box 5"/>
          <p:cNvSpPr txBox="1">
            <a:spLocks noChangeArrowheads="1"/>
          </p:cNvSpPr>
          <p:nvPr/>
        </p:nvSpPr>
        <p:spPr bwMode="auto">
          <a:xfrm>
            <a:off x="5004048" y="5013176"/>
            <a:ext cx="3111500" cy="1384300"/>
          </a:xfrm>
          <a:prstGeom prst="rect">
            <a:avLst/>
          </a:prstGeom>
          <a:noFill/>
          <a:ln w="9525">
            <a:solidFill>
              <a:schemeClr val="tx1"/>
            </a:solidFill>
            <a:miter lim="800000"/>
            <a:headEnd/>
            <a:tailEnd/>
          </a:ln>
        </p:spPr>
        <p:txBody>
          <a:bodyPr>
            <a:spAutoFit/>
          </a:bodyPr>
          <a:lstStyle/>
          <a:p>
            <a:pPr algn="ctr"/>
            <a:r>
              <a:rPr lang="en-US" sz="2800"/>
              <a:t>Note data type is NOT required in calling statement</a:t>
            </a:r>
          </a:p>
        </p:txBody>
      </p:sp>
      <p:sp>
        <p:nvSpPr>
          <p:cNvPr id="5" name="Line 7"/>
          <p:cNvSpPr>
            <a:spLocks noChangeShapeType="1"/>
          </p:cNvSpPr>
          <p:nvPr/>
        </p:nvSpPr>
        <p:spPr bwMode="auto">
          <a:xfrm flipH="1" flipV="1">
            <a:off x="4788024" y="4149080"/>
            <a:ext cx="720080" cy="792088"/>
          </a:xfrm>
          <a:prstGeom prst="line">
            <a:avLst/>
          </a:prstGeom>
          <a:noFill/>
          <a:ln w="9525">
            <a:solidFill>
              <a:schemeClr val="tx1"/>
            </a:solidFill>
            <a:round/>
            <a:headEnd/>
            <a:tailEnd type="triangle" w="med" len="med"/>
          </a:ln>
        </p:spPr>
        <p:txBody>
          <a:bodyPr wrap="none" anchor="ctr"/>
          <a:lstStyle/>
          <a:p>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ctrTitle"/>
          </p:nvPr>
        </p:nvSpPr>
        <p:spPr>
          <a:xfrm>
            <a:off x="684213" y="2133600"/>
            <a:ext cx="7772400" cy="1470025"/>
          </a:xfrm>
        </p:spPr>
        <p:txBody>
          <a:bodyPr/>
          <a:lstStyle/>
          <a:p>
            <a:r>
              <a:rPr lang="en-GB" dirty="0" smtClean="0"/>
              <a:t>Demonstration</a:t>
            </a:r>
          </a:p>
        </p:txBody>
      </p:sp>
      <p:sp>
        <p:nvSpPr>
          <p:cNvPr id="3" name="Subtitle 2"/>
          <p:cNvSpPr>
            <a:spLocks noGrp="1"/>
          </p:cNvSpPr>
          <p:nvPr>
            <p:ph type="subTitle" idx="1"/>
          </p:nvPr>
        </p:nvSpPr>
        <p:spPr/>
        <p:txBody>
          <a:bodyPr/>
          <a:lstStyle/>
          <a:p>
            <a:pPr>
              <a:defRPr/>
            </a:pPr>
            <a:r>
              <a:rPr lang="en-GB" dirty="0" smtClean="0"/>
              <a:t>BankAccountFunctionC.sln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depositMoney</a:t>
            </a:r>
            <a:r>
              <a:rPr lang="en-US" dirty="0" smtClean="0"/>
              <a:t>/</a:t>
            </a:r>
            <a:r>
              <a:rPr lang="en-US" dirty="0" err="1" smtClean="0"/>
              <a:t>withdrawMoney</a:t>
            </a:r>
            <a:r>
              <a:rPr lang="en-US" dirty="0" smtClean="0"/>
              <a:t> functions</a:t>
            </a:r>
            <a:endParaRPr lang="en-US" dirty="0"/>
          </a:p>
        </p:txBody>
      </p:sp>
      <p:sp>
        <p:nvSpPr>
          <p:cNvPr id="3" name="Content Placeholder 2"/>
          <p:cNvSpPr>
            <a:spLocks noGrp="1"/>
          </p:cNvSpPr>
          <p:nvPr>
            <p:ph idx="1"/>
          </p:nvPr>
        </p:nvSpPr>
        <p:spPr/>
        <p:txBody>
          <a:bodyPr/>
          <a:lstStyle/>
          <a:p>
            <a:r>
              <a:rPr lang="en-US" dirty="0" smtClean="0"/>
              <a:t>These functions will ask the user to enter the amount, update the balance and write to the file</a:t>
            </a:r>
          </a:p>
          <a:p>
            <a:r>
              <a:rPr lang="en-US" dirty="0" smtClean="0"/>
              <a:t>Will these functions require any additional data from the main program?</a:t>
            </a:r>
            <a:endParaRPr lang="en-US" b="1" i="1" dirty="0" smtClean="0">
              <a:solidFill>
                <a:srgbClr val="FF0000"/>
              </a:solidFill>
            </a:endParaRPr>
          </a:p>
          <a:p>
            <a:r>
              <a:rPr lang="en-US" dirty="0" smtClean="0"/>
              <a:t>Will these functions need to send any data back to the main program?</a:t>
            </a:r>
            <a:endParaRPr lang="en-US" b="1" i="1" dirty="0" smtClean="0"/>
          </a:p>
          <a:p>
            <a:r>
              <a:rPr lang="en-US" dirty="0" smtClean="0"/>
              <a:t>Will these functions need to modify any data in the main program?</a:t>
            </a:r>
            <a:endParaRPr lang="en-US" b="1" i="1" dirty="0">
              <a:solidFill>
                <a:srgbClr val="FF0000"/>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depositMoney</a:t>
            </a:r>
            <a:r>
              <a:rPr lang="en-US" dirty="0" smtClean="0"/>
              <a:t>/</a:t>
            </a:r>
            <a:r>
              <a:rPr lang="en-US" dirty="0" err="1" smtClean="0"/>
              <a:t>withdrawMoney</a:t>
            </a:r>
            <a:r>
              <a:rPr lang="en-US" dirty="0" smtClean="0"/>
              <a:t> functions</a:t>
            </a:r>
            <a:endParaRPr lang="en-US" dirty="0"/>
          </a:p>
        </p:txBody>
      </p:sp>
      <p:sp>
        <p:nvSpPr>
          <p:cNvPr id="3" name="Content Placeholder 2"/>
          <p:cNvSpPr>
            <a:spLocks noGrp="1"/>
          </p:cNvSpPr>
          <p:nvPr>
            <p:ph idx="1"/>
          </p:nvPr>
        </p:nvSpPr>
        <p:spPr/>
        <p:txBody>
          <a:bodyPr/>
          <a:lstStyle/>
          <a:p>
            <a:r>
              <a:rPr lang="en-US" dirty="0" smtClean="0"/>
              <a:t>These functions will ask the user to enter the amount, update the balance and write to the file</a:t>
            </a:r>
          </a:p>
          <a:p>
            <a:r>
              <a:rPr lang="en-US" dirty="0" smtClean="0"/>
              <a:t>Will these functions require any additional data from the main program? </a:t>
            </a:r>
            <a:r>
              <a:rPr lang="en-US" b="1" i="1" dirty="0" smtClean="0">
                <a:solidFill>
                  <a:srgbClr val="FF0000"/>
                </a:solidFill>
              </a:rPr>
              <a:t>Yes</a:t>
            </a:r>
          </a:p>
          <a:p>
            <a:r>
              <a:rPr lang="en-US" dirty="0" smtClean="0"/>
              <a:t>Will these functions need to send any data back to the main program? </a:t>
            </a:r>
            <a:r>
              <a:rPr lang="en-US" b="1" i="1" dirty="0" smtClean="0"/>
              <a:t>No</a:t>
            </a:r>
          </a:p>
          <a:p>
            <a:r>
              <a:rPr lang="en-US" dirty="0" smtClean="0"/>
              <a:t>Will these functions need to modify any data in the main program? </a:t>
            </a:r>
            <a:r>
              <a:rPr lang="en-US" b="1" i="1" dirty="0" smtClean="0">
                <a:solidFill>
                  <a:srgbClr val="FF0000"/>
                </a:solidFill>
              </a:rPr>
              <a:t>Yes</a:t>
            </a:r>
            <a:endParaRPr lang="en-US" b="1" i="1" dirty="0">
              <a:solidFill>
                <a:srgbClr val="FF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468313" y="260350"/>
            <a:ext cx="8229600" cy="1143000"/>
          </a:xfrm>
        </p:spPr>
        <p:txBody>
          <a:bodyPr/>
          <a:lstStyle/>
          <a:p>
            <a:r>
              <a:rPr lang="en-GB" smtClean="0"/>
              <a:t>Modular Programming</a:t>
            </a:r>
          </a:p>
        </p:txBody>
      </p:sp>
      <p:sp>
        <p:nvSpPr>
          <p:cNvPr id="19458" name="Content Placeholder 2"/>
          <p:cNvSpPr>
            <a:spLocks noGrp="1"/>
          </p:cNvSpPr>
          <p:nvPr>
            <p:ph idx="1"/>
          </p:nvPr>
        </p:nvSpPr>
        <p:spPr/>
        <p:txBody>
          <a:bodyPr/>
          <a:lstStyle/>
          <a:p>
            <a:r>
              <a:rPr lang="en-US" sz="2400" smtClean="0"/>
              <a:t>Functions enable a program to be broken down into more manageable components - </a:t>
            </a:r>
            <a:r>
              <a:rPr lang="en-US" sz="2400" b="1" smtClean="0"/>
              <a:t>modular programming</a:t>
            </a:r>
            <a:r>
              <a:rPr lang="en-US" sz="2400" smtClean="0"/>
              <a:t>.</a:t>
            </a:r>
          </a:p>
          <a:p>
            <a:r>
              <a:rPr lang="en-US" sz="2400" smtClean="0"/>
              <a:t>A function should have a specific purpose.</a:t>
            </a:r>
          </a:p>
          <a:p>
            <a:r>
              <a:rPr lang="en-GB" sz="2400" smtClean="0"/>
              <a:t>The calling function passes data </a:t>
            </a:r>
            <a:r>
              <a:rPr lang="en-GB" sz="2400" u="sng" smtClean="0"/>
              <a:t>to</a:t>
            </a:r>
            <a:r>
              <a:rPr lang="en-GB" sz="2400" smtClean="0"/>
              <a:t> a function using parameters.</a:t>
            </a:r>
          </a:p>
          <a:p>
            <a:r>
              <a:rPr lang="en-GB" sz="2400" smtClean="0"/>
              <a:t>The calling function gets data </a:t>
            </a:r>
            <a:r>
              <a:rPr lang="en-GB" sz="2400" u="sng" smtClean="0"/>
              <a:t>from</a:t>
            </a:r>
            <a:r>
              <a:rPr lang="en-GB" sz="2400" smtClean="0"/>
              <a:t> a function using a return value.</a:t>
            </a:r>
          </a:p>
          <a:p>
            <a:r>
              <a:rPr lang="en-GB" sz="2400" smtClean="0"/>
              <a:t>Functions can themselves call other functions.</a:t>
            </a:r>
          </a:p>
          <a:p>
            <a:r>
              <a:rPr lang="en-GB" sz="2400" smtClean="0"/>
              <a:t>A large program can have a complicated function hierarchy.</a:t>
            </a:r>
            <a:endParaRPr lang="en-GB" sz="2400" b="1" smtClean="0"/>
          </a:p>
          <a:p>
            <a:endParaRPr lang="en-GB" sz="2400" smtClean="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title"/>
          </p:nvPr>
        </p:nvSpPr>
        <p:spPr/>
        <p:txBody>
          <a:bodyPr/>
          <a:lstStyle/>
          <a:p>
            <a:r>
              <a:rPr lang="en-US" smtClean="0"/>
              <a:t>Transfer of data</a:t>
            </a:r>
          </a:p>
        </p:txBody>
      </p:sp>
      <p:sp>
        <p:nvSpPr>
          <p:cNvPr id="52226" name="Rectangle 3"/>
          <p:cNvSpPr>
            <a:spLocks noGrp="1" noChangeArrowheads="1"/>
          </p:cNvSpPr>
          <p:nvPr>
            <p:ph type="body" idx="1"/>
          </p:nvPr>
        </p:nvSpPr>
        <p:spPr>
          <a:xfrm>
            <a:off x="468313" y="1628775"/>
            <a:ext cx="8229600" cy="4525963"/>
          </a:xfrm>
        </p:spPr>
        <p:txBody>
          <a:bodyPr/>
          <a:lstStyle/>
          <a:p>
            <a:r>
              <a:rPr lang="en-US" sz="2800" smtClean="0"/>
              <a:t>So far we have passed data from the main program to a function using parameters.</a:t>
            </a:r>
          </a:p>
          <a:p>
            <a:r>
              <a:rPr lang="en-US" sz="2800" smtClean="0"/>
              <a:t>We have passed data back from a function to the main program using a return value.</a:t>
            </a:r>
          </a:p>
          <a:p>
            <a:r>
              <a:rPr lang="en-US" sz="2800" smtClean="0"/>
              <a:t>The main program cannot see what happens inside the function.</a:t>
            </a:r>
          </a:p>
          <a:p>
            <a:r>
              <a:rPr lang="en-US" sz="2800" smtClean="0"/>
              <a:t>What happens if we modify the value of a parameter within the function?</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273" name="Group 5"/>
          <p:cNvGrpSpPr>
            <a:grpSpLocks/>
          </p:cNvGrpSpPr>
          <p:nvPr/>
        </p:nvGrpSpPr>
        <p:grpSpPr bwMode="auto">
          <a:xfrm>
            <a:off x="4876800" y="5211763"/>
            <a:ext cx="2143125" cy="960437"/>
            <a:chOff x="3072" y="2304"/>
            <a:chExt cx="1350" cy="605"/>
          </a:xfrm>
        </p:grpSpPr>
        <p:sp>
          <p:nvSpPr>
            <p:cNvPr id="54302" name="Rectangle 6"/>
            <p:cNvSpPr>
              <a:spLocks noChangeArrowheads="1"/>
            </p:cNvSpPr>
            <p:nvPr/>
          </p:nvSpPr>
          <p:spPr bwMode="auto">
            <a:xfrm>
              <a:off x="3072" y="2304"/>
              <a:ext cx="1350" cy="605"/>
            </a:xfrm>
            <a:prstGeom prst="rect">
              <a:avLst/>
            </a:prstGeom>
            <a:noFill/>
            <a:ln w="9525">
              <a:solidFill>
                <a:schemeClr val="tx1"/>
              </a:solidFill>
              <a:miter lim="800000"/>
              <a:headEnd/>
              <a:tailEnd/>
            </a:ln>
          </p:spPr>
          <p:txBody>
            <a:bodyPr wrap="none" anchor="ctr"/>
            <a:lstStyle/>
            <a:p>
              <a:endParaRPr lang="en-GB"/>
            </a:p>
          </p:txBody>
        </p:sp>
        <p:sp>
          <p:nvSpPr>
            <p:cNvPr id="54303" name="Rectangle 7"/>
            <p:cNvSpPr>
              <a:spLocks noChangeArrowheads="1"/>
            </p:cNvSpPr>
            <p:nvPr/>
          </p:nvSpPr>
          <p:spPr bwMode="auto">
            <a:xfrm>
              <a:off x="3072" y="2304"/>
              <a:ext cx="1350" cy="247"/>
            </a:xfrm>
            <a:prstGeom prst="rect">
              <a:avLst/>
            </a:prstGeom>
            <a:solidFill>
              <a:srgbClr val="99FFCC"/>
            </a:solidFill>
            <a:ln w="9525">
              <a:solidFill>
                <a:schemeClr val="tx1"/>
              </a:solidFill>
              <a:miter lim="800000"/>
              <a:headEnd/>
              <a:tailEnd/>
            </a:ln>
          </p:spPr>
          <p:txBody>
            <a:bodyPr wrap="none" anchor="ctr"/>
            <a:lstStyle/>
            <a:p>
              <a:endParaRPr lang="en-GB"/>
            </a:p>
          </p:txBody>
        </p:sp>
        <p:sp>
          <p:nvSpPr>
            <p:cNvPr id="54304" name="Text Box 8"/>
            <p:cNvSpPr txBox="1">
              <a:spLocks noChangeArrowheads="1"/>
            </p:cNvSpPr>
            <p:nvPr/>
          </p:nvSpPr>
          <p:spPr bwMode="auto">
            <a:xfrm>
              <a:off x="3120" y="2364"/>
              <a:ext cx="811" cy="233"/>
            </a:xfrm>
            <a:prstGeom prst="rect">
              <a:avLst/>
            </a:prstGeom>
            <a:noFill/>
            <a:ln w="9525">
              <a:noFill/>
              <a:miter lim="800000"/>
              <a:headEnd/>
              <a:tailEnd/>
            </a:ln>
          </p:spPr>
          <p:txBody>
            <a:bodyPr wrap="none">
              <a:spAutoFit/>
            </a:bodyPr>
            <a:lstStyle/>
            <a:p>
              <a:r>
                <a:rPr lang="en-GB" b="1">
                  <a:latin typeface="Courier New" pitchFamily="49" charset="0"/>
                </a:rPr>
                <a:t>piNumber</a:t>
              </a:r>
            </a:p>
          </p:txBody>
        </p:sp>
      </p:grpSp>
      <p:sp>
        <p:nvSpPr>
          <p:cNvPr id="54274" name="Rectangle 9"/>
          <p:cNvSpPr>
            <a:spLocks noGrp="1" noChangeArrowheads="1"/>
          </p:cNvSpPr>
          <p:nvPr>
            <p:ph type="title"/>
          </p:nvPr>
        </p:nvSpPr>
        <p:spPr>
          <a:xfrm>
            <a:off x="609600" y="152400"/>
            <a:ext cx="7772400" cy="1143000"/>
          </a:xfrm>
        </p:spPr>
        <p:txBody>
          <a:bodyPr/>
          <a:lstStyle/>
          <a:p>
            <a:r>
              <a:rPr lang="en-GB" smtClean="0"/>
              <a:t>Pictorial</a:t>
            </a:r>
            <a:br>
              <a:rPr lang="en-GB" smtClean="0"/>
            </a:br>
            <a:r>
              <a:rPr lang="en-GB" smtClean="0"/>
              <a:t>Representation</a:t>
            </a:r>
          </a:p>
        </p:txBody>
      </p:sp>
      <p:sp>
        <p:nvSpPr>
          <p:cNvPr id="54275" name="Line 10"/>
          <p:cNvSpPr>
            <a:spLocks noChangeShapeType="1"/>
          </p:cNvSpPr>
          <p:nvPr/>
        </p:nvSpPr>
        <p:spPr bwMode="auto">
          <a:xfrm>
            <a:off x="4267200" y="1600200"/>
            <a:ext cx="0" cy="4876800"/>
          </a:xfrm>
          <a:prstGeom prst="line">
            <a:avLst/>
          </a:prstGeom>
          <a:noFill/>
          <a:ln w="9525">
            <a:solidFill>
              <a:schemeClr val="tx1"/>
            </a:solidFill>
            <a:round/>
            <a:headEnd/>
            <a:tailEnd/>
          </a:ln>
        </p:spPr>
        <p:txBody>
          <a:bodyPr wrap="none" anchor="ctr"/>
          <a:lstStyle/>
          <a:p>
            <a:endParaRPr lang="en-US"/>
          </a:p>
        </p:txBody>
      </p:sp>
      <p:grpSp>
        <p:nvGrpSpPr>
          <p:cNvPr id="54276" name="Group 11"/>
          <p:cNvGrpSpPr>
            <a:grpSpLocks/>
          </p:cNvGrpSpPr>
          <p:nvPr/>
        </p:nvGrpSpPr>
        <p:grpSpPr bwMode="auto">
          <a:xfrm>
            <a:off x="4876800" y="2209800"/>
            <a:ext cx="2149475" cy="960438"/>
            <a:chOff x="3072" y="1392"/>
            <a:chExt cx="1354" cy="605"/>
          </a:xfrm>
        </p:grpSpPr>
        <p:sp>
          <p:nvSpPr>
            <p:cNvPr id="54299" name="Rectangle 12"/>
            <p:cNvSpPr>
              <a:spLocks noChangeArrowheads="1"/>
            </p:cNvSpPr>
            <p:nvPr/>
          </p:nvSpPr>
          <p:spPr bwMode="auto">
            <a:xfrm>
              <a:off x="3072" y="1392"/>
              <a:ext cx="1354" cy="605"/>
            </a:xfrm>
            <a:prstGeom prst="rect">
              <a:avLst/>
            </a:prstGeom>
            <a:noFill/>
            <a:ln w="9525">
              <a:solidFill>
                <a:schemeClr val="tx1"/>
              </a:solidFill>
              <a:miter lim="800000"/>
              <a:headEnd/>
              <a:tailEnd/>
            </a:ln>
          </p:spPr>
          <p:txBody>
            <a:bodyPr wrap="none" anchor="ctr"/>
            <a:lstStyle/>
            <a:p>
              <a:endParaRPr lang="en-GB"/>
            </a:p>
          </p:txBody>
        </p:sp>
        <p:sp>
          <p:nvSpPr>
            <p:cNvPr id="54300" name="Rectangle 13"/>
            <p:cNvSpPr>
              <a:spLocks noChangeArrowheads="1"/>
            </p:cNvSpPr>
            <p:nvPr/>
          </p:nvSpPr>
          <p:spPr bwMode="auto">
            <a:xfrm>
              <a:off x="3072" y="1392"/>
              <a:ext cx="1354" cy="247"/>
            </a:xfrm>
            <a:prstGeom prst="rect">
              <a:avLst/>
            </a:prstGeom>
            <a:solidFill>
              <a:srgbClr val="99FFCC"/>
            </a:solidFill>
            <a:ln w="9525">
              <a:solidFill>
                <a:schemeClr val="tx1"/>
              </a:solidFill>
              <a:miter lim="800000"/>
              <a:headEnd/>
              <a:tailEnd/>
            </a:ln>
          </p:spPr>
          <p:txBody>
            <a:bodyPr wrap="none" anchor="ctr"/>
            <a:lstStyle/>
            <a:p>
              <a:endParaRPr lang="en-GB"/>
            </a:p>
          </p:txBody>
        </p:sp>
        <p:sp>
          <p:nvSpPr>
            <p:cNvPr id="54301" name="Text Box 14"/>
            <p:cNvSpPr txBox="1">
              <a:spLocks noChangeArrowheads="1"/>
            </p:cNvSpPr>
            <p:nvPr/>
          </p:nvSpPr>
          <p:spPr bwMode="auto">
            <a:xfrm>
              <a:off x="3120" y="1452"/>
              <a:ext cx="811" cy="233"/>
            </a:xfrm>
            <a:prstGeom prst="rect">
              <a:avLst/>
            </a:prstGeom>
            <a:noFill/>
            <a:ln w="9525">
              <a:noFill/>
              <a:miter lim="800000"/>
              <a:headEnd/>
              <a:tailEnd/>
            </a:ln>
          </p:spPr>
          <p:txBody>
            <a:bodyPr wrap="none">
              <a:spAutoFit/>
            </a:bodyPr>
            <a:lstStyle/>
            <a:p>
              <a:r>
                <a:rPr lang="en-GB" b="1">
                  <a:latin typeface="Courier New" pitchFamily="49" charset="0"/>
                </a:rPr>
                <a:t>piNumber</a:t>
              </a:r>
            </a:p>
          </p:txBody>
        </p:sp>
      </p:grpSp>
      <p:grpSp>
        <p:nvGrpSpPr>
          <p:cNvPr id="54277" name="Group 15"/>
          <p:cNvGrpSpPr>
            <a:grpSpLocks/>
          </p:cNvGrpSpPr>
          <p:nvPr/>
        </p:nvGrpSpPr>
        <p:grpSpPr bwMode="auto">
          <a:xfrm>
            <a:off x="1508125" y="2209800"/>
            <a:ext cx="2149475" cy="1041400"/>
            <a:chOff x="2304" y="2928"/>
            <a:chExt cx="1008" cy="989"/>
          </a:xfrm>
        </p:grpSpPr>
        <p:sp>
          <p:nvSpPr>
            <p:cNvPr id="54294" name="Text Box 16"/>
            <p:cNvSpPr txBox="1">
              <a:spLocks noChangeArrowheads="1"/>
            </p:cNvSpPr>
            <p:nvPr/>
          </p:nvSpPr>
          <p:spPr bwMode="auto">
            <a:xfrm>
              <a:off x="2590" y="3424"/>
              <a:ext cx="86" cy="493"/>
            </a:xfrm>
            <a:prstGeom prst="rect">
              <a:avLst/>
            </a:prstGeom>
            <a:noFill/>
            <a:ln w="9525">
              <a:noFill/>
              <a:miter lim="800000"/>
              <a:headEnd/>
              <a:tailEnd/>
            </a:ln>
          </p:spPr>
          <p:txBody>
            <a:bodyPr wrap="none">
              <a:spAutoFit/>
            </a:bodyPr>
            <a:lstStyle/>
            <a:p>
              <a:endParaRPr lang="en-GB" sz="2800" b="1"/>
            </a:p>
          </p:txBody>
        </p:sp>
        <p:grpSp>
          <p:nvGrpSpPr>
            <p:cNvPr id="54295" name="Group 17"/>
            <p:cNvGrpSpPr>
              <a:grpSpLocks/>
            </p:cNvGrpSpPr>
            <p:nvPr/>
          </p:nvGrpSpPr>
          <p:grpSpPr bwMode="auto">
            <a:xfrm>
              <a:off x="2304" y="2928"/>
              <a:ext cx="1008" cy="912"/>
              <a:chOff x="1068" y="1104"/>
              <a:chExt cx="1008" cy="912"/>
            </a:xfrm>
          </p:grpSpPr>
          <p:sp>
            <p:nvSpPr>
              <p:cNvPr id="54296" name="Rectangle 18"/>
              <p:cNvSpPr>
                <a:spLocks noChangeArrowheads="1"/>
              </p:cNvSpPr>
              <p:nvPr/>
            </p:nvSpPr>
            <p:spPr bwMode="auto">
              <a:xfrm>
                <a:off x="1068" y="1104"/>
                <a:ext cx="1008" cy="373"/>
              </a:xfrm>
              <a:prstGeom prst="rect">
                <a:avLst/>
              </a:prstGeom>
              <a:solidFill>
                <a:srgbClr val="CCECFF"/>
              </a:solidFill>
              <a:ln w="9525">
                <a:solidFill>
                  <a:schemeClr val="tx1"/>
                </a:solidFill>
                <a:miter lim="800000"/>
                <a:headEnd/>
                <a:tailEnd/>
              </a:ln>
            </p:spPr>
            <p:txBody>
              <a:bodyPr wrap="none" anchor="ctr"/>
              <a:lstStyle/>
              <a:p>
                <a:endParaRPr lang="en-GB"/>
              </a:p>
            </p:txBody>
          </p:sp>
          <p:sp>
            <p:nvSpPr>
              <p:cNvPr id="54297" name="Rectangle 19"/>
              <p:cNvSpPr>
                <a:spLocks noChangeArrowheads="1"/>
              </p:cNvSpPr>
              <p:nvPr/>
            </p:nvSpPr>
            <p:spPr bwMode="auto">
              <a:xfrm>
                <a:off x="1068" y="1104"/>
                <a:ext cx="1008" cy="912"/>
              </a:xfrm>
              <a:prstGeom prst="rect">
                <a:avLst/>
              </a:prstGeom>
              <a:noFill/>
              <a:ln w="9525">
                <a:solidFill>
                  <a:schemeClr val="tx1"/>
                </a:solidFill>
                <a:miter lim="800000"/>
                <a:headEnd/>
                <a:tailEnd/>
              </a:ln>
            </p:spPr>
            <p:txBody>
              <a:bodyPr wrap="none" anchor="ctr"/>
              <a:lstStyle/>
              <a:p>
                <a:endParaRPr lang="en-GB"/>
              </a:p>
            </p:txBody>
          </p:sp>
          <p:sp>
            <p:nvSpPr>
              <p:cNvPr id="54298" name="Text Box 20"/>
              <p:cNvSpPr txBox="1">
                <a:spLocks noChangeArrowheads="1"/>
              </p:cNvSpPr>
              <p:nvPr/>
            </p:nvSpPr>
            <p:spPr bwMode="auto">
              <a:xfrm>
                <a:off x="1104" y="1194"/>
                <a:ext cx="345" cy="351"/>
              </a:xfrm>
              <a:prstGeom prst="rect">
                <a:avLst/>
              </a:prstGeom>
              <a:noFill/>
              <a:ln w="9525">
                <a:noFill/>
                <a:miter lim="800000"/>
                <a:headEnd/>
                <a:tailEnd/>
              </a:ln>
            </p:spPr>
            <p:txBody>
              <a:bodyPr wrap="none">
                <a:spAutoFit/>
              </a:bodyPr>
              <a:lstStyle/>
              <a:p>
                <a:r>
                  <a:rPr lang="en-GB" b="1">
                    <a:latin typeface="Courier New" pitchFamily="49" charset="0"/>
                  </a:rPr>
                  <a:t>iVal</a:t>
                </a:r>
              </a:p>
            </p:txBody>
          </p:sp>
        </p:grpSp>
      </p:grpSp>
      <p:grpSp>
        <p:nvGrpSpPr>
          <p:cNvPr id="54278" name="Group 21"/>
          <p:cNvGrpSpPr>
            <a:grpSpLocks/>
          </p:cNvGrpSpPr>
          <p:nvPr/>
        </p:nvGrpSpPr>
        <p:grpSpPr bwMode="auto">
          <a:xfrm>
            <a:off x="1447800" y="5181600"/>
            <a:ext cx="2149475" cy="1041400"/>
            <a:chOff x="2304" y="2928"/>
            <a:chExt cx="1008" cy="989"/>
          </a:xfrm>
        </p:grpSpPr>
        <p:sp>
          <p:nvSpPr>
            <p:cNvPr id="54289" name="Text Box 22"/>
            <p:cNvSpPr txBox="1">
              <a:spLocks noChangeArrowheads="1"/>
            </p:cNvSpPr>
            <p:nvPr/>
          </p:nvSpPr>
          <p:spPr bwMode="auto">
            <a:xfrm>
              <a:off x="2590" y="3424"/>
              <a:ext cx="86" cy="493"/>
            </a:xfrm>
            <a:prstGeom prst="rect">
              <a:avLst/>
            </a:prstGeom>
            <a:noFill/>
            <a:ln w="9525">
              <a:noFill/>
              <a:miter lim="800000"/>
              <a:headEnd/>
              <a:tailEnd/>
            </a:ln>
          </p:spPr>
          <p:txBody>
            <a:bodyPr wrap="none">
              <a:spAutoFit/>
            </a:bodyPr>
            <a:lstStyle/>
            <a:p>
              <a:endParaRPr lang="en-GB" sz="2800" b="1"/>
            </a:p>
          </p:txBody>
        </p:sp>
        <p:grpSp>
          <p:nvGrpSpPr>
            <p:cNvPr id="54290" name="Group 23"/>
            <p:cNvGrpSpPr>
              <a:grpSpLocks/>
            </p:cNvGrpSpPr>
            <p:nvPr/>
          </p:nvGrpSpPr>
          <p:grpSpPr bwMode="auto">
            <a:xfrm>
              <a:off x="2304" y="2928"/>
              <a:ext cx="1008" cy="912"/>
              <a:chOff x="1068" y="1104"/>
              <a:chExt cx="1008" cy="912"/>
            </a:xfrm>
          </p:grpSpPr>
          <p:sp>
            <p:nvSpPr>
              <p:cNvPr id="54291" name="Rectangle 24"/>
              <p:cNvSpPr>
                <a:spLocks noChangeArrowheads="1"/>
              </p:cNvSpPr>
              <p:nvPr/>
            </p:nvSpPr>
            <p:spPr bwMode="auto">
              <a:xfrm>
                <a:off x="1068" y="1104"/>
                <a:ext cx="1008" cy="373"/>
              </a:xfrm>
              <a:prstGeom prst="rect">
                <a:avLst/>
              </a:prstGeom>
              <a:solidFill>
                <a:srgbClr val="CCECFF"/>
              </a:solidFill>
              <a:ln w="9525">
                <a:solidFill>
                  <a:schemeClr val="tx1"/>
                </a:solidFill>
                <a:miter lim="800000"/>
                <a:headEnd/>
                <a:tailEnd/>
              </a:ln>
            </p:spPr>
            <p:txBody>
              <a:bodyPr wrap="none" anchor="ctr"/>
              <a:lstStyle/>
              <a:p>
                <a:endParaRPr lang="en-GB"/>
              </a:p>
            </p:txBody>
          </p:sp>
          <p:sp>
            <p:nvSpPr>
              <p:cNvPr id="54292" name="Rectangle 25"/>
              <p:cNvSpPr>
                <a:spLocks noChangeArrowheads="1"/>
              </p:cNvSpPr>
              <p:nvPr/>
            </p:nvSpPr>
            <p:spPr bwMode="auto">
              <a:xfrm>
                <a:off x="1068" y="1104"/>
                <a:ext cx="1008" cy="912"/>
              </a:xfrm>
              <a:prstGeom prst="rect">
                <a:avLst/>
              </a:prstGeom>
              <a:noFill/>
              <a:ln w="9525">
                <a:solidFill>
                  <a:schemeClr val="tx1"/>
                </a:solidFill>
                <a:miter lim="800000"/>
                <a:headEnd/>
                <a:tailEnd/>
              </a:ln>
            </p:spPr>
            <p:txBody>
              <a:bodyPr wrap="none" anchor="ctr"/>
              <a:lstStyle/>
              <a:p>
                <a:endParaRPr lang="en-GB"/>
              </a:p>
            </p:txBody>
          </p:sp>
          <p:sp>
            <p:nvSpPr>
              <p:cNvPr id="54293" name="Text Box 26"/>
              <p:cNvSpPr txBox="1">
                <a:spLocks noChangeArrowheads="1"/>
              </p:cNvSpPr>
              <p:nvPr/>
            </p:nvSpPr>
            <p:spPr bwMode="auto">
              <a:xfrm>
                <a:off x="1104" y="1194"/>
                <a:ext cx="345" cy="351"/>
              </a:xfrm>
              <a:prstGeom prst="rect">
                <a:avLst/>
              </a:prstGeom>
              <a:noFill/>
              <a:ln w="9525">
                <a:noFill/>
                <a:miter lim="800000"/>
                <a:headEnd/>
                <a:tailEnd/>
              </a:ln>
            </p:spPr>
            <p:txBody>
              <a:bodyPr wrap="none">
                <a:spAutoFit/>
              </a:bodyPr>
              <a:lstStyle/>
              <a:p>
                <a:r>
                  <a:rPr lang="en-GB" b="1">
                    <a:latin typeface="Courier New" pitchFamily="49" charset="0"/>
                  </a:rPr>
                  <a:t>iVal</a:t>
                </a:r>
              </a:p>
            </p:txBody>
          </p:sp>
        </p:grpSp>
      </p:grpSp>
      <p:sp>
        <p:nvSpPr>
          <p:cNvPr id="54279" name="Text Box 33"/>
          <p:cNvSpPr txBox="1">
            <a:spLocks noChangeArrowheads="1"/>
          </p:cNvSpPr>
          <p:nvPr/>
        </p:nvSpPr>
        <p:spPr bwMode="auto">
          <a:xfrm>
            <a:off x="2362200" y="2667000"/>
            <a:ext cx="336550" cy="457200"/>
          </a:xfrm>
          <a:prstGeom prst="rect">
            <a:avLst/>
          </a:prstGeom>
          <a:noFill/>
          <a:ln w="9525">
            <a:noFill/>
            <a:miter lim="800000"/>
            <a:headEnd/>
            <a:tailEnd/>
          </a:ln>
        </p:spPr>
        <p:txBody>
          <a:bodyPr wrap="none">
            <a:spAutoFit/>
          </a:bodyPr>
          <a:lstStyle/>
          <a:p>
            <a:r>
              <a:rPr lang="en-GB" sz="2400"/>
              <a:t>5</a:t>
            </a:r>
          </a:p>
        </p:txBody>
      </p:sp>
      <p:sp>
        <p:nvSpPr>
          <p:cNvPr id="54280" name="Text Box 34"/>
          <p:cNvSpPr txBox="1">
            <a:spLocks noChangeArrowheads="1"/>
          </p:cNvSpPr>
          <p:nvPr/>
        </p:nvSpPr>
        <p:spPr bwMode="auto">
          <a:xfrm>
            <a:off x="2362200" y="5638800"/>
            <a:ext cx="336550" cy="457200"/>
          </a:xfrm>
          <a:prstGeom prst="rect">
            <a:avLst/>
          </a:prstGeom>
          <a:noFill/>
          <a:ln w="9525">
            <a:noFill/>
            <a:miter lim="800000"/>
            <a:headEnd/>
            <a:tailEnd/>
          </a:ln>
        </p:spPr>
        <p:txBody>
          <a:bodyPr wrap="none">
            <a:spAutoFit/>
          </a:bodyPr>
          <a:lstStyle/>
          <a:p>
            <a:r>
              <a:rPr lang="en-GB" sz="2400"/>
              <a:t>5</a:t>
            </a:r>
          </a:p>
        </p:txBody>
      </p:sp>
      <p:sp>
        <p:nvSpPr>
          <p:cNvPr id="54281" name="Line 36"/>
          <p:cNvSpPr>
            <a:spLocks noChangeShapeType="1"/>
          </p:cNvSpPr>
          <p:nvPr/>
        </p:nvSpPr>
        <p:spPr bwMode="auto">
          <a:xfrm>
            <a:off x="2895600" y="2895600"/>
            <a:ext cx="2667000" cy="0"/>
          </a:xfrm>
          <a:prstGeom prst="line">
            <a:avLst/>
          </a:prstGeom>
          <a:noFill/>
          <a:ln w="19050">
            <a:solidFill>
              <a:schemeClr val="accent2"/>
            </a:solidFill>
            <a:round/>
            <a:headEnd/>
            <a:tailEnd type="triangle" w="med" len="med"/>
          </a:ln>
        </p:spPr>
        <p:txBody>
          <a:bodyPr wrap="none" anchor="ctr"/>
          <a:lstStyle/>
          <a:p>
            <a:endParaRPr lang="en-US"/>
          </a:p>
        </p:txBody>
      </p:sp>
      <p:sp>
        <p:nvSpPr>
          <p:cNvPr id="54282" name="Line 38"/>
          <p:cNvSpPr>
            <a:spLocks noChangeShapeType="1"/>
          </p:cNvSpPr>
          <p:nvPr/>
        </p:nvSpPr>
        <p:spPr bwMode="auto">
          <a:xfrm>
            <a:off x="6172200" y="2895600"/>
            <a:ext cx="1219200" cy="914400"/>
          </a:xfrm>
          <a:prstGeom prst="line">
            <a:avLst/>
          </a:prstGeom>
          <a:noFill/>
          <a:ln w="9525">
            <a:solidFill>
              <a:schemeClr val="tx1"/>
            </a:solidFill>
            <a:round/>
            <a:headEnd/>
            <a:tailEnd type="triangle" w="med" len="med"/>
          </a:ln>
        </p:spPr>
        <p:txBody>
          <a:bodyPr wrap="none" anchor="ctr"/>
          <a:lstStyle/>
          <a:p>
            <a:endParaRPr lang="en-US"/>
          </a:p>
        </p:txBody>
      </p:sp>
      <p:sp>
        <p:nvSpPr>
          <p:cNvPr id="54283" name="Text Box 40"/>
          <p:cNvSpPr txBox="1">
            <a:spLocks noChangeArrowheads="1"/>
          </p:cNvSpPr>
          <p:nvPr/>
        </p:nvSpPr>
        <p:spPr bwMode="auto">
          <a:xfrm>
            <a:off x="6858000" y="3886200"/>
            <a:ext cx="1108075" cy="701675"/>
          </a:xfrm>
          <a:prstGeom prst="rect">
            <a:avLst/>
          </a:prstGeom>
          <a:solidFill>
            <a:srgbClr val="FF9999"/>
          </a:solidFill>
          <a:ln w="9525">
            <a:noFill/>
            <a:miter lim="800000"/>
            <a:headEnd/>
            <a:tailEnd/>
          </a:ln>
        </p:spPr>
        <p:txBody>
          <a:bodyPr wrap="none">
            <a:spAutoFit/>
          </a:bodyPr>
          <a:lstStyle/>
          <a:p>
            <a:r>
              <a:rPr lang="en-GB" sz="4000" b="1"/>
              <a:t>+ 10</a:t>
            </a:r>
            <a:endParaRPr lang="en-GB" sz="2400"/>
          </a:p>
        </p:txBody>
      </p:sp>
      <p:sp>
        <p:nvSpPr>
          <p:cNvPr id="54284" name="Line 41"/>
          <p:cNvSpPr>
            <a:spLocks noChangeShapeType="1"/>
          </p:cNvSpPr>
          <p:nvPr/>
        </p:nvSpPr>
        <p:spPr bwMode="auto">
          <a:xfrm flipH="1">
            <a:off x="6400800" y="4572000"/>
            <a:ext cx="990600" cy="1371600"/>
          </a:xfrm>
          <a:prstGeom prst="line">
            <a:avLst/>
          </a:prstGeom>
          <a:noFill/>
          <a:ln w="9525">
            <a:solidFill>
              <a:schemeClr val="tx1"/>
            </a:solidFill>
            <a:round/>
            <a:headEnd/>
            <a:tailEnd type="triangle" w="med" len="med"/>
          </a:ln>
        </p:spPr>
        <p:txBody>
          <a:bodyPr wrap="none" anchor="ctr"/>
          <a:lstStyle/>
          <a:p>
            <a:endParaRPr lang="en-US"/>
          </a:p>
        </p:txBody>
      </p:sp>
      <p:sp>
        <p:nvSpPr>
          <p:cNvPr id="54285" name="Text Box 43"/>
          <p:cNvSpPr txBox="1">
            <a:spLocks noChangeArrowheads="1"/>
          </p:cNvSpPr>
          <p:nvPr/>
        </p:nvSpPr>
        <p:spPr bwMode="auto">
          <a:xfrm>
            <a:off x="5791200" y="2667000"/>
            <a:ext cx="336550" cy="457200"/>
          </a:xfrm>
          <a:prstGeom prst="rect">
            <a:avLst/>
          </a:prstGeom>
          <a:noFill/>
          <a:ln w="9525">
            <a:noFill/>
            <a:miter lim="800000"/>
            <a:headEnd/>
            <a:tailEnd/>
          </a:ln>
        </p:spPr>
        <p:txBody>
          <a:bodyPr wrap="none">
            <a:spAutoFit/>
          </a:bodyPr>
          <a:lstStyle/>
          <a:p>
            <a:r>
              <a:rPr lang="en-GB" sz="2400"/>
              <a:t>5</a:t>
            </a:r>
          </a:p>
        </p:txBody>
      </p:sp>
      <p:sp>
        <p:nvSpPr>
          <p:cNvPr id="54286" name="Text Box 44"/>
          <p:cNvSpPr txBox="1">
            <a:spLocks noChangeArrowheads="1"/>
          </p:cNvSpPr>
          <p:nvPr/>
        </p:nvSpPr>
        <p:spPr bwMode="auto">
          <a:xfrm>
            <a:off x="5791200" y="5668963"/>
            <a:ext cx="488950" cy="457200"/>
          </a:xfrm>
          <a:prstGeom prst="rect">
            <a:avLst/>
          </a:prstGeom>
          <a:noFill/>
          <a:ln w="9525">
            <a:noFill/>
            <a:miter lim="800000"/>
            <a:headEnd/>
            <a:tailEnd/>
          </a:ln>
        </p:spPr>
        <p:txBody>
          <a:bodyPr wrap="none">
            <a:spAutoFit/>
          </a:bodyPr>
          <a:lstStyle/>
          <a:p>
            <a:r>
              <a:rPr lang="en-GB" sz="2400"/>
              <a:t>15</a:t>
            </a:r>
          </a:p>
        </p:txBody>
      </p:sp>
      <p:sp>
        <p:nvSpPr>
          <p:cNvPr id="54287" name="Text Box 46"/>
          <p:cNvSpPr txBox="1">
            <a:spLocks noChangeArrowheads="1"/>
          </p:cNvSpPr>
          <p:nvPr/>
        </p:nvSpPr>
        <p:spPr bwMode="auto">
          <a:xfrm>
            <a:off x="1600200" y="1447800"/>
            <a:ext cx="1952625" cy="457200"/>
          </a:xfrm>
          <a:prstGeom prst="rect">
            <a:avLst/>
          </a:prstGeom>
          <a:noFill/>
          <a:ln w="9525">
            <a:noFill/>
            <a:miter lim="800000"/>
            <a:headEnd/>
            <a:tailEnd/>
          </a:ln>
        </p:spPr>
        <p:txBody>
          <a:bodyPr wrap="none">
            <a:spAutoFit/>
          </a:bodyPr>
          <a:lstStyle/>
          <a:p>
            <a:r>
              <a:rPr lang="en-GB" sz="2400"/>
              <a:t>Main Program</a:t>
            </a:r>
          </a:p>
        </p:txBody>
      </p:sp>
      <p:sp>
        <p:nvSpPr>
          <p:cNvPr id="54288" name="Text Box 47"/>
          <p:cNvSpPr txBox="1">
            <a:spLocks noChangeArrowheads="1"/>
          </p:cNvSpPr>
          <p:nvPr/>
        </p:nvSpPr>
        <p:spPr bwMode="auto">
          <a:xfrm>
            <a:off x="4953000" y="1447800"/>
            <a:ext cx="1800225" cy="457200"/>
          </a:xfrm>
          <a:prstGeom prst="rect">
            <a:avLst/>
          </a:prstGeom>
          <a:noFill/>
          <a:ln w="9525">
            <a:noFill/>
            <a:miter lim="800000"/>
            <a:headEnd/>
            <a:tailEnd/>
          </a:ln>
        </p:spPr>
        <p:txBody>
          <a:bodyPr wrap="none">
            <a:spAutoFit/>
          </a:bodyPr>
          <a:lstStyle/>
          <a:p>
            <a:r>
              <a:rPr lang="en-GB" sz="2400"/>
              <a:t>Add function</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4"/>
          <p:cNvSpPr>
            <a:spLocks noGrp="1" noChangeArrowheads="1"/>
          </p:cNvSpPr>
          <p:nvPr>
            <p:ph type="title"/>
          </p:nvPr>
        </p:nvSpPr>
        <p:spPr/>
        <p:txBody>
          <a:bodyPr/>
          <a:lstStyle/>
          <a:p>
            <a:r>
              <a:rPr lang="en-US" smtClean="0"/>
              <a:t>Passing data</a:t>
            </a:r>
            <a:br>
              <a:rPr lang="en-US" smtClean="0"/>
            </a:br>
            <a:r>
              <a:rPr lang="en-US" smtClean="0"/>
              <a:t>by value</a:t>
            </a:r>
          </a:p>
        </p:txBody>
      </p:sp>
      <p:sp>
        <p:nvSpPr>
          <p:cNvPr id="56322" name="Rectangle 5"/>
          <p:cNvSpPr>
            <a:spLocks noGrp="1" noChangeArrowheads="1"/>
          </p:cNvSpPr>
          <p:nvPr>
            <p:ph type="body" idx="1"/>
          </p:nvPr>
        </p:nvSpPr>
        <p:spPr/>
        <p:txBody>
          <a:bodyPr/>
          <a:lstStyle/>
          <a:p>
            <a:r>
              <a:rPr lang="en-US" sz="2800" smtClean="0"/>
              <a:t>When data is passed to the function a copy of the value is placed in the parameter.</a:t>
            </a:r>
          </a:p>
          <a:p>
            <a:r>
              <a:rPr lang="en-US" sz="2800" smtClean="0"/>
              <a:t>There are no further links between the parameter and the variable in the main program.</a:t>
            </a:r>
          </a:p>
          <a:p>
            <a:r>
              <a:rPr lang="en-US" sz="2800" smtClean="0"/>
              <a:t>The function can change the value of the parameter.</a:t>
            </a:r>
          </a:p>
          <a:p>
            <a:r>
              <a:rPr lang="en-US" sz="2800" smtClean="0"/>
              <a:t>The variable in the main program is not affected by this.</a:t>
            </a:r>
          </a:p>
          <a:p>
            <a:r>
              <a:rPr lang="en-US" sz="2800" smtClean="0"/>
              <a:t>This parameter is called a </a:t>
            </a:r>
            <a:r>
              <a:rPr lang="en-US" sz="2800" b="1" u="sng" smtClean="0"/>
              <a:t>value</a:t>
            </a:r>
            <a:r>
              <a:rPr lang="en-US" sz="2800" smtClean="0"/>
              <a:t> parameter.</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4"/>
          <p:cNvSpPr>
            <a:spLocks noChangeArrowheads="1"/>
          </p:cNvSpPr>
          <p:nvPr/>
        </p:nvSpPr>
        <p:spPr bwMode="auto">
          <a:xfrm>
            <a:off x="4876800" y="5059363"/>
            <a:ext cx="2143125" cy="392112"/>
          </a:xfrm>
          <a:prstGeom prst="rect">
            <a:avLst/>
          </a:prstGeom>
          <a:solidFill>
            <a:srgbClr val="99FFCC"/>
          </a:solidFill>
          <a:ln w="9525">
            <a:solidFill>
              <a:schemeClr val="tx1"/>
            </a:solidFill>
            <a:miter lim="800000"/>
            <a:headEnd/>
            <a:tailEnd/>
          </a:ln>
        </p:spPr>
        <p:txBody>
          <a:bodyPr wrap="none" anchor="ctr"/>
          <a:lstStyle/>
          <a:p>
            <a:endParaRPr lang="en-GB"/>
          </a:p>
        </p:txBody>
      </p:sp>
      <p:sp>
        <p:nvSpPr>
          <p:cNvPr id="58370" name="Text Box 5"/>
          <p:cNvSpPr txBox="1">
            <a:spLocks noChangeArrowheads="1"/>
          </p:cNvSpPr>
          <p:nvPr/>
        </p:nvSpPr>
        <p:spPr bwMode="auto">
          <a:xfrm>
            <a:off x="4953000" y="5154613"/>
            <a:ext cx="1287463" cy="369887"/>
          </a:xfrm>
          <a:prstGeom prst="rect">
            <a:avLst/>
          </a:prstGeom>
          <a:noFill/>
          <a:ln w="9525">
            <a:noFill/>
            <a:miter lim="800000"/>
            <a:headEnd/>
            <a:tailEnd/>
          </a:ln>
        </p:spPr>
        <p:txBody>
          <a:bodyPr wrap="none">
            <a:spAutoFit/>
          </a:bodyPr>
          <a:lstStyle/>
          <a:p>
            <a:r>
              <a:rPr lang="en-GB" b="1">
                <a:latin typeface="Courier New" pitchFamily="49" charset="0"/>
              </a:rPr>
              <a:t>piNumber</a:t>
            </a:r>
          </a:p>
        </p:txBody>
      </p:sp>
      <p:sp>
        <p:nvSpPr>
          <p:cNvPr id="58371" name="Rectangle 6"/>
          <p:cNvSpPr>
            <a:spLocks noGrp="1" noChangeArrowheads="1"/>
          </p:cNvSpPr>
          <p:nvPr>
            <p:ph type="title"/>
          </p:nvPr>
        </p:nvSpPr>
        <p:spPr>
          <a:xfrm>
            <a:off x="609600" y="152400"/>
            <a:ext cx="7772400" cy="1143000"/>
          </a:xfrm>
        </p:spPr>
        <p:txBody>
          <a:bodyPr/>
          <a:lstStyle/>
          <a:p>
            <a:r>
              <a:rPr lang="en-GB" smtClean="0"/>
              <a:t>An alternative</a:t>
            </a:r>
          </a:p>
        </p:txBody>
      </p:sp>
      <p:sp>
        <p:nvSpPr>
          <p:cNvPr id="58372" name="Line 7"/>
          <p:cNvSpPr>
            <a:spLocks noChangeShapeType="1"/>
          </p:cNvSpPr>
          <p:nvPr/>
        </p:nvSpPr>
        <p:spPr bwMode="auto">
          <a:xfrm>
            <a:off x="4267200" y="1447800"/>
            <a:ext cx="0" cy="4876800"/>
          </a:xfrm>
          <a:prstGeom prst="line">
            <a:avLst/>
          </a:prstGeom>
          <a:noFill/>
          <a:ln w="9525">
            <a:solidFill>
              <a:schemeClr val="tx1"/>
            </a:solidFill>
            <a:round/>
            <a:headEnd/>
            <a:tailEnd/>
          </a:ln>
        </p:spPr>
        <p:txBody>
          <a:bodyPr wrap="none" anchor="ctr"/>
          <a:lstStyle/>
          <a:p>
            <a:endParaRPr lang="en-US"/>
          </a:p>
        </p:txBody>
      </p:sp>
      <p:sp>
        <p:nvSpPr>
          <p:cNvPr id="58373" name="Rectangle 10"/>
          <p:cNvSpPr>
            <a:spLocks noChangeArrowheads="1"/>
          </p:cNvSpPr>
          <p:nvPr/>
        </p:nvSpPr>
        <p:spPr bwMode="auto">
          <a:xfrm>
            <a:off x="4876800" y="2057400"/>
            <a:ext cx="2149475" cy="392113"/>
          </a:xfrm>
          <a:prstGeom prst="rect">
            <a:avLst/>
          </a:prstGeom>
          <a:solidFill>
            <a:srgbClr val="99FFCC"/>
          </a:solidFill>
          <a:ln w="9525">
            <a:solidFill>
              <a:schemeClr val="tx1"/>
            </a:solidFill>
            <a:miter lim="800000"/>
            <a:headEnd/>
            <a:tailEnd/>
          </a:ln>
        </p:spPr>
        <p:txBody>
          <a:bodyPr wrap="none" anchor="ctr"/>
          <a:lstStyle/>
          <a:p>
            <a:endParaRPr lang="en-GB"/>
          </a:p>
        </p:txBody>
      </p:sp>
      <p:sp>
        <p:nvSpPr>
          <p:cNvPr id="58374" name="Text Box 11"/>
          <p:cNvSpPr txBox="1">
            <a:spLocks noChangeArrowheads="1"/>
          </p:cNvSpPr>
          <p:nvPr/>
        </p:nvSpPr>
        <p:spPr bwMode="auto">
          <a:xfrm>
            <a:off x="4953000" y="2152650"/>
            <a:ext cx="1287463" cy="369888"/>
          </a:xfrm>
          <a:prstGeom prst="rect">
            <a:avLst/>
          </a:prstGeom>
          <a:noFill/>
          <a:ln w="9525">
            <a:noFill/>
            <a:miter lim="800000"/>
            <a:headEnd/>
            <a:tailEnd/>
          </a:ln>
        </p:spPr>
        <p:txBody>
          <a:bodyPr wrap="none">
            <a:spAutoFit/>
          </a:bodyPr>
          <a:lstStyle/>
          <a:p>
            <a:r>
              <a:rPr lang="en-GB" b="1">
                <a:latin typeface="Courier New" pitchFamily="49" charset="0"/>
              </a:rPr>
              <a:t>piNumber</a:t>
            </a:r>
          </a:p>
        </p:txBody>
      </p:sp>
      <p:grpSp>
        <p:nvGrpSpPr>
          <p:cNvPr id="58375" name="Group 12"/>
          <p:cNvGrpSpPr>
            <a:grpSpLocks/>
          </p:cNvGrpSpPr>
          <p:nvPr/>
        </p:nvGrpSpPr>
        <p:grpSpPr bwMode="auto">
          <a:xfrm>
            <a:off x="1508125" y="2057400"/>
            <a:ext cx="2149475" cy="1041400"/>
            <a:chOff x="2304" y="2928"/>
            <a:chExt cx="1008" cy="989"/>
          </a:xfrm>
        </p:grpSpPr>
        <p:sp>
          <p:nvSpPr>
            <p:cNvPr id="58391" name="Text Box 13"/>
            <p:cNvSpPr txBox="1">
              <a:spLocks noChangeArrowheads="1"/>
            </p:cNvSpPr>
            <p:nvPr/>
          </p:nvSpPr>
          <p:spPr bwMode="auto">
            <a:xfrm>
              <a:off x="2590" y="3424"/>
              <a:ext cx="86" cy="493"/>
            </a:xfrm>
            <a:prstGeom prst="rect">
              <a:avLst/>
            </a:prstGeom>
            <a:noFill/>
            <a:ln w="9525">
              <a:noFill/>
              <a:miter lim="800000"/>
              <a:headEnd/>
              <a:tailEnd/>
            </a:ln>
          </p:spPr>
          <p:txBody>
            <a:bodyPr wrap="none">
              <a:spAutoFit/>
            </a:bodyPr>
            <a:lstStyle/>
            <a:p>
              <a:endParaRPr lang="en-GB" sz="2800" b="1"/>
            </a:p>
          </p:txBody>
        </p:sp>
        <p:grpSp>
          <p:nvGrpSpPr>
            <p:cNvPr id="58392" name="Group 14"/>
            <p:cNvGrpSpPr>
              <a:grpSpLocks/>
            </p:cNvGrpSpPr>
            <p:nvPr/>
          </p:nvGrpSpPr>
          <p:grpSpPr bwMode="auto">
            <a:xfrm>
              <a:off x="2304" y="2928"/>
              <a:ext cx="1008" cy="912"/>
              <a:chOff x="1068" y="1104"/>
              <a:chExt cx="1008" cy="912"/>
            </a:xfrm>
          </p:grpSpPr>
          <p:sp>
            <p:nvSpPr>
              <p:cNvPr id="58393" name="Rectangle 15"/>
              <p:cNvSpPr>
                <a:spLocks noChangeArrowheads="1"/>
              </p:cNvSpPr>
              <p:nvPr/>
            </p:nvSpPr>
            <p:spPr bwMode="auto">
              <a:xfrm>
                <a:off x="1068" y="1104"/>
                <a:ext cx="1008" cy="373"/>
              </a:xfrm>
              <a:prstGeom prst="rect">
                <a:avLst/>
              </a:prstGeom>
              <a:solidFill>
                <a:srgbClr val="CCECFF"/>
              </a:solidFill>
              <a:ln w="9525">
                <a:solidFill>
                  <a:schemeClr val="tx1"/>
                </a:solidFill>
                <a:miter lim="800000"/>
                <a:headEnd/>
                <a:tailEnd/>
              </a:ln>
            </p:spPr>
            <p:txBody>
              <a:bodyPr wrap="none" anchor="ctr"/>
              <a:lstStyle/>
              <a:p>
                <a:endParaRPr lang="en-GB"/>
              </a:p>
            </p:txBody>
          </p:sp>
          <p:sp>
            <p:nvSpPr>
              <p:cNvPr id="58394" name="Rectangle 16"/>
              <p:cNvSpPr>
                <a:spLocks noChangeArrowheads="1"/>
              </p:cNvSpPr>
              <p:nvPr/>
            </p:nvSpPr>
            <p:spPr bwMode="auto">
              <a:xfrm>
                <a:off x="1068" y="1104"/>
                <a:ext cx="1008" cy="912"/>
              </a:xfrm>
              <a:prstGeom prst="rect">
                <a:avLst/>
              </a:prstGeom>
              <a:noFill/>
              <a:ln w="9525">
                <a:solidFill>
                  <a:schemeClr val="tx1"/>
                </a:solidFill>
                <a:miter lim="800000"/>
                <a:headEnd/>
                <a:tailEnd/>
              </a:ln>
            </p:spPr>
            <p:txBody>
              <a:bodyPr wrap="none" anchor="ctr"/>
              <a:lstStyle/>
              <a:p>
                <a:endParaRPr lang="en-GB"/>
              </a:p>
            </p:txBody>
          </p:sp>
          <p:sp>
            <p:nvSpPr>
              <p:cNvPr id="58395" name="Text Box 17"/>
              <p:cNvSpPr txBox="1">
                <a:spLocks noChangeArrowheads="1"/>
              </p:cNvSpPr>
              <p:nvPr/>
            </p:nvSpPr>
            <p:spPr bwMode="auto">
              <a:xfrm>
                <a:off x="1104" y="1194"/>
                <a:ext cx="345" cy="351"/>
              </a:xfrm>
              <a:prstGeom prst="rect">
                <a:avLst/>
              </a:prstGeom>
              <a:noFill/>
              <a:ln w="9525">
                <a:noFill/>
                <a:miter lim="800000"/>
                <a:headEnd/>
                <a:tailEnd/>
              </a:ln>
            </p:spPr>
            <p:txBody>
              <a:bodyPr wrap="none">
                <a:spAutoFit/>
              </a:bodyPr>
              <a:lstStyle/>
              <a:p>
                <a:r>
                  <a:rPr lang="en-GB" b="1">
                    <a:latin typeface="Courier New" pitchFamily="49" charset="0"/>
                  </a:rPr>
                  <a:t>iVal</a:t>
                </a:r>
              </a:p>
            </p:txBody>
          </p:sp>
        </p:grpSp>
      </p:grpSp>
      <p:grpSp>
        <p:nvGrpSpPr>
          <p:cNvPr id="58376" name="Group 18"/>
          <p:cNvGrpSpPr>
            <a:grpSpLocks/>
          </p:cNvGrpSpPr>
          <p:nvPr/>
        </p:nvGrpSpPr>
        <p:grpSpPr bwMode="auto">
          <a:xfrm>
            <a:off x="1508125" y="5029200"/>
            <a:ext cx="2149475" cy="1041400"/>
            <a:chOff x="2304" y="2928"/>
            <a:chExt cx="1008" cy="989"/>
          </a:xfrm>
        </p:grpSpPr>
        <p:sp>
          <p:nvSpPr>
            <p:cNvPr id="58386" name="Text Box 19"/>
            <p:cNvSpPr txBox="1">
              <a:spLocks noChangeArrowheads="1"/>
            </p:cNvSpPr>
            <p:nvPr/>
          </p:nvSpPr>
          <p:spPr bwMode="auto">
            <a:xfrm>
              <a:off x="2590" y="3424"/>
              <a:ext cx="86" cy="493"/>
            </a:xfrm>
            <a:prstGeom prst="rect">
              <a:avLst/>
            </a:prstGeom>
            <a:noFill/>
            <a:ln w="9525">
              <a:noFill/>
              <a:miter lim="800000"/>
              <a:headEnd/>
              <a:tailEnd/>
            </a:ln>
          </p:spPr>
          <p:txBody>
            <a:bodyPr wrap="none">
              <a:spAutoFit/>
            </a:bodyPr>
            <a:lstStyle/>
            <a:p>
              <a:endParaRPr lang="en-GB" sz="2800" b="1"/>
            </a:p>
          </p:txBody>
        </p:sp>
        <p:grpSp>
          <p:nvGrpSpPr>
            <p:cNvPr id="58387" name="Group 20"/>
            <p:cNvGrpSpPr>
              <a:grpSpLocks/>
            </p:cNvGrpSpPr>
            <p:nvPr/>
          </p:nvGrpSpPr>
          <p:grpSpPr bwMode="auto">
            <a:xfrm>
              <a:off x="2304" y="2928"/>
              <a:ext cx="1008" cy="912"/>
              <a:chOff x="1068" y="1104"/>
              <a:chExt cx="1008" cy="912"/>
            </a:xfrm>
          </p:grpSpPr>
          <p:sp>
            <p:nvSpPr>
              <p:cNvPr id="58388" name="Rectangle 21"/>
              <p:cNvSpPr>
                <a:spLocks noChangeArrowheads="1"/>
              </p:cNvSpPr>
              <p:nvPr/>
            </p:nvSpPr>
            <p:spPr bwMode="auto">
              <a:xfrm>
                <a:off x="1068" y="1104"/>
                <a:ext cx="1008" cy="373"/>
              </a:xfrm>
              <a:prstGeom prst="rect">
                <a:avLst/>
              </a:prstGeom>
              <a:solidFill>
                <a:srgbClr val="CCECFF"/>
              </a:solidFill>
              <a:ln w="9525">
                <a:solidFill>
                  <a:schemeClr val="tx1"/>
                </a:solidFill>
                <a:miter lim="800000"/>
                <a:headEnd/>
                <a:tailEnd/>
              </a:ln>
            </p:spPr>
            <p:txBody>
              <a:bodyPr wrap="none" anchor="ctr"/>
              <a:lstStyle/>
              <a:p>
                <a:endParaRPr lang="en-GB"/>
              </a:p>
            </p:txBody>
          </p:sp>
          <p:sp>
            <p:nvSpPr>
              <p:cNvPr id="58389" name="Rectangle 22"/>
              <p:cNvSpPr>
                <a:spLocks noChangeArrowheads="1"/>
              </p:cNvSpPr>
              <p:nvPr/>
            </p:nvSpPr>
            <p:spPr bwMode="auto">
              <a:xfrm>
                <a:off x="1068" y="1104"/>
                <a:ext cx="1008" cy="912"/>
              </a:xfrm>
              <a:prstGeom prst="rect">
                <a:avLst/>
              </a:prstGeom>
              <a:noFill/>
              <a:ln w="9525">
                <a:solidFill>
                  <a:schemeClr val="tx1"/>
                </a:solidFill>
                <a:miter lim="800000"/>
                <a:headEnd/>
                <a:tailEnd/>
              </a:ln>
            </p:spPr>
            <p:txBody>
              <a:bodyPr wrap="none" anchor="ctr"/>
              <a:lstStyle/>
              <a:p>
                <a:endParaRPr lang="en-GB"/>
              </a:p>
            </p:txBody>
          </p:sp>
          <p:sp>
            <p:nvSpPr>
              <p:cNvPr id="58390" name="Text Box 23"/>
              <p:cNvSpPr txBox="1">
                <a:spLocks noChangeArrowheads="1"/>
              </p:cNvSpPr>
              <p:nvPr/>
            </p:nvSpPr>
            <p:spPr bwMode="auto">
              <a:xfrm>
                <a:off x="1104" y="1194"/>
                <a:ext cx="345" cy="351"/>
              </a:xfrm>
              <a:prstGeom prst="rect">
                <a:avLst/>
              </a:prstGeom>
              <a:noFill/>
              <a:ln w="9525">
                <a:noFill/>
                <a:miter lim="800000"/>
                <a:headEnd/>
                <a:tailEnd/>
              </a:ln>
            </p:spPr>
            <p:txBody>
              <a:bodyPr wrap="none">
                <a:spAutoFit/>
              </a:bodyPr>
              <a:lstStyle/>
              <a:p>
                <a:r>
                  <a:rPr lang="en-GB" b="1">
                    <a:latin typeface="Courier New" pitchFamily="49" charset="0"/>
                  </a:rPr>
                  <a:t>iVal</a:t>
                </a:r>
              </a:p>
            </p:txBody>
          </p:sp>
        </p:grpSp>
      </p:grpSp>
      <p:sp>
        <p:nvSpPr>
          <p:cNvPr id="58377" name="Text Box 24"/>
          <p:cNvSpPr txBox="1">
            <a:spLocks noChangeArrowheads="1"/>
          </p:cNvSpPr>
          <p:nvPr/>
        </p:nvSpPr>
        <p:spPr bwMode="auto">
          <a:xfrm>
            <a:off x="2362200" y="2514600"/>
            <a:ext cx="336550" cy="457200"/>
          </a:xfrm>
          <a:prstGeom prst="rect">
            <a:avLst/>
          </a:prstGeom>
          <a:noFill/>
          <a:ln w="9525">
            <a:noFill/>
            <a:miter lim="800000"/>
            <a:headEnd/>
            <a:tailEnd/>
          </a:ln>
        </p:spPr>
        <p:txBody>
          <a:bodyPr wrap="none">
            <a:spAutoFit/>
          </a:bodyPr>
          <a:lstStyle/>
          <a:p>
            <a:r>
              <a:rPr lang="en-GB" sz="2400"/>
              <a:t>5</a:t>
            </a:r>
          </a:p>
        </p:txBody>
      </p:sp>
      <p:sp>
        <p:nvSpPr>
          <p:cNvPr id="58378" name="Text Box 25"/>
          <p:cNvSpPr txBox="1">
            <a:spLocks noChangeArrowheads="1"/>
          </p:cNvSpPr>
          <p:nvPr/>
        </p:nvSpPr>
        <p:spPr bwMode="auto">
          <a:xfrm>
            <a:off x="2362200" y="5486400"/>
            <a:ext cx="488950" cy="457200"/>
          </a:xfrm>
          <a:prstGeom prst="rect">
            <a:avLst/>
          </a:prstGeom>
          <a:noFill/>
          <a:ln w="9525">
            <a:noFill/>
            <a:miter lim="800000"/>
            <a:headEnd/>
            <a:tailEnd/>
          </a:ln>
        </p:spPr>
        <p:txBody>
          <a:bodyPr wrap="none">
            <a:spAutoFit/>
          </a:bodyPr>
          <a:lstStyle/>
          <a:p>
            <a:r>
              <a:rPr lang="en-GB" sz="2400"/>
              <a:t>15</a:t>
            </a:r>
          </a:p>
        </p:txBody>
      </p:sp>
      <p:sp>
        <p:nvSpPr>
          <p:cNvPr id="58379" name="Line 26"/>
          <p:cNvSpPr>
            <a:spLocks noChangeShapeType="1"/>
          </p:cNvSpPr>
          <p:nvPr/>
        </p:nvSpPr>
        <p:spPr bwMode="auto">
          <a:xfrm>
            <a:off x="3657600" y="2286000"/>
            <a:ext cx="1219200" cy="0"/>
          </a:xfrm>
          <a:prstGeom prst="line">
            <a:avLst/>
          </a:prstGeom>
          <a:noFill/>
          <a:ln w="31750">
            <a:solidFill>
              <a:schemeClr val="accent2"/>
            </a:solidFill>
            <a:round/>
            <a:headEnd type="arrow" w="med" len="med"/>
            <a:tailEnd type="arrow" w="med" len="med"/>
          </a:ln>
        </p:spPr>
        <p:txBody>
          <a:bodyPr wrap="none" anchor="ctr"/>
          <a:lstStyle/>
          <a:p>
            <a:endParaRPr lang="en-US"/>
          </a:p>
        </p:txBody>
      </p:sp>
      <p:sp>
        <p:nvSpPr>
          <p:cNvPr id="58380" name="Line 27"/>
          <p:cNvSpPr>
            <a:spLocks noChangeShapeType="1"/>
          </p:cNvSpPr>
          <p:nvPr/>
        </p:nvSpPr>
        <p:spPr bwMode="auto">
          <a:xfrm>
            <a:off x="6019800" y="2438400"/>
            <a:ext cx="1371600" cy="914400"/>
          </a:xfrm>
          <a:prstGeom prst="line">
            <a:avLst/>
          </a:prstGeom>
          <a:noFill/>
          <a:ln w="9525">
            <a:solidFill>
              <a:schemeClr val="tx1"/>
            </a:solidFill>
            <a:round/>
            <a:headEnd/>
            <a:tailEnd type="triangle" w="med" len="med"/>
          </a:ln>
        </p:spPr>
        <p:txBody>
          <a:bodyPr wrap="none" anchor="ctr"/>
          <a:lstStyle/>
          <a:p>
            <a:endParaRPr lang="en-US"/>
          </a:p>
        </p:txBody>
      </p:sp>
      <p:sp>
        <p:nvSpPr>
          <p:cNvPr id="58381" name="Text Box 28"/>
          <p:cNvSpPr txBox="1">
            <a:spLocks noChangeArrowheads="1"/>
          </p:cNvSpPr>
          <p:nvPr/>
        </p:nvSpPr>
        <p:spPr bwMode="auto">
          <a:xfrm>
            <a:off x="6858000" y="3352800"/>
            <a:ext cx="1108075" cy="701675"/>
          </a:xfrm>
          <a:prstGeom prst="rect">
            <a:avLst/>
          </a:prstGeom>
          <a:solidFill>
            <a:srgbClr val="FF9999"/>
          </a:solidFill>
          <a:ln w="9525">
            <a:noFill/>
            <a:miter lim="800000"/>
            <a:headEnd/>
            <a:tailEnd/>
          </a:ln>
        </p:spPr>
        <p:txBody>
          <a:bodyPr wrap="none">
            <a:spAutoFit/>
          </a:bodyPr>
          <a:lstStyle/>
          <a:p>
            <a:r>
              <a:rPr lang="en-GB" sz="4000" b="1"/>
              <a:t>+ 10</a:t>
            </a:r>
            <a:endParaRPr lang="en-GB" sz="2400"/>
          </a:p>
        </p:txBody>
      </p:sp>
      <p:sp>
        <p:nvSpPr>
          <p:cNvPr id="58382" name="Line 29"/>
          <p:cNvSpPr>
            <a:spLocks noChangeShapeType="1"/>
          </p:cNvSpPr>
          <p:nvPr/>
        </p:nvSpPr>
        <p:spPr bwMode="auto">
          <a:xfrm flipH="1">
            <a:off x="5943600" y="4038600"/>
            <a:ext cx="1447800" cy="990600"/>
          </a:xfrm>
          <a:prstGeom prst="line">
            <a:avLst/>
          </a:prstGeom>
          <a:noFill/>
          <a:ln w="9525">
            <a:solidFill>
              <a:schemeClr val="tx1"/>
            </a:solidFill>
            <a:round/>
            <a:headEnd/>
            <a:tailEnd type="triangle" w="med" len="med"/>
          </a:ln>
        </p:spPr>
        <p:txBody>
          <a:bodyPr wrap="none" anchor="ctr"/>
          <a:lstStyle/>
          <a:p>
            <a:endParaRPr lang="en-US"/>
          </a:p>
        </p:txBody>
      </p:sp>
      <p:sp>
        <p:nvSpPr>
          <p:cNvPr id="58383" name="Text Box 32"/>
          <p:cNvSpPr txBox="1">
            <a:spLocks noChangeArrowheads="1"/>
          </p:cNvSpPr>
          <p:nvPr/>
        </p:nvSpPr>
        <p:spPr bwMode="auto">
          <a:xfrm>
            <a:off x="1600200" y="1295400"/>
            <a:ext cx="1952625" cy="457200"/>
          </a:xfrm>
          <a:prstGeom prst="rect">
            <a:avLst/>
          </a:prstGeom>
          <a:noFill/>
          <a:ln w="9525">
            <a:noFill/>
            <a:miter lim="800000"/>
            <a:headEnd/>
            <a:tailEnd/>
          </a:ln>
        </p:spPr>
        <p:txBody>
          <a:bodyPr wrap="none">
            <a:spAutoFit/>
          </a:bodyPr>
          <a:lstStyle/>
          <a:p>
            <a:r>
              <a:rPr lang="en-GB" sz="2400"/>
              <a:t>Main Program</a:t>
            </a:r>
          </a:p>
        </p:txBody>
      </p:sp>
      <p:sp>
        <p:nvSpPr>
          <p:cNvPr id="58384" name="Text Box 33"/>
          <p:cNvSpPr txBox="1">
            <a:spLocks noChangeArrowheads="1"/>
          </p:cNvSpPr>
          <p:nvPr/>
        </p:nvSpPr>
        <p:spPr bwMode="auto">
          <a:xfrm>
            <a:off x="4953000" y="1295400"/>
            <a:ext cx="1800225" cy="457200"/>
          </a:xfrm>
          <a:prstGeom prst="rect">
            <a:avLst/>
          </a:prstGeom>
          <a:noFill/>
          <a:ln w="9525">
            <a:noFill/>
            <a:miter lim="800000"/>
            <a:headEnd/>
            <a:tailEnd/>
          </a:ln>
        </p:spPr>
        <p:txBody>
          <a:bodyPr wrap="none">
            <a:spAutoFit/>
          </a:bodyPr>
          <a:lstStyle/>
          <a:p>
            <a:r>
              <a:rPr lang="en-GB" sz="2400"/>
              <a:t>Add function</a:t>
            </a:r>
          </a:p>
        </p:txBody>
      </p:sp>
      <p:sp>
        <p:nvSpPr>
          <p:cNvPr id="58385" name="Line 37"/>
          <p:cNvSpPr>
            <a:spLocks noChangeShapeType="1"/>
          </p:cNvSpPr>
          <p:nvPr/>
        </p:nvSpPr>
        <p:spPr bwMode="auto">
          <a:xfrm>
            <a:off x="3657600" y="5257800"/>
            <a:ext cx="1219200" cy="0"/>
          </a:xfrm>
          <a:prstGeom prst="line">
            <a:avLst/>
          </a:prstGeom>
          <a:noFill/>
          <a:ln w="28575">
            <a:solidFill>
              <a:schemeClr val="accent2"/>
            </a:solidFill>
            <a:round/>
            <a:headEnd type="arrow" w="med" len="med"/>
            <a:tailEnd type="arrow" w="med" len="med"/>
          </a:ln>
        </p:spPr>
        <p:txBody>
          <a:bodyPr wrap="none" anchor="ctr"/>
          <a:lstStyle/>
          <a:p>
            <a:endParaRPr 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ChangeArrowheads="1"/>
          </p:cNvSpPr>
          <p:nvPr>
            <p:ph type="title"/>
          </p:nvPr>
        </p:nvSpPr>
        <p:spPr/>
        <p:txBody>
          <a:bodyPr/>
          <a:lstStyle/>
          <a:p>
            <a:r>
              <a:rPr lang="en-US" smtClean="0"/>
              <a:t>Passing data</a:t>
            </a:r>
            <a:br>
              <a:rPr lang="en-US" smtClean="0"/>
            </a:br>
            <a:r>
              <a:rPr lang="en-US" smtClean="0"/>
              <a:t>by reference</a:t>
            </a:r>
          </a:p>
        </p:txBody>
      </p:sp>
      <p:sp>
        <p:nvSpPr>
          <p:cNvPr id="60418" name="Rectangle 3"/>
          <p:cNvSpPr>
            <a:spLocks noGrp="1" noChangeArrowheads="1"/>
          </p:cNvSpPr>
          <p:nvPr>
            <p:ph type="body" idx="1"/>
          </p:nvPr>
        </p:nvSpPr>
        <p:spPr>
          <a:xfrm>
            <a:off x="457200" y="1600200"/>
            <a:ext cx="8435280" cy="4525963"/>
          </a:xfrm>
        </p:spPr>
        <p:txBody>
          <a:bodyPr/>
          <a:lstStyle/>
          <a:p>
            <a:r>
              <a:rPr lang="en-US" sz="2800" dirty="0" smtClean="0"/>
              <a:t>When data is passed by reference the value is not copied.</a:t>
            </a:r>
          </a:p>
          <a:p>
            <a:r>
              <a:rPr lang="en-US" sz="2800" dirty="0" smtClean="0"/>
              <a:t>The parameter holds a reference to the variable in the main program.</a:t>
            </a:r>
          </a:p>
          <a:p>
            <a:r>
              <a:rPr lang="en-US" sz="2800" dirty="0" smtClean="0"/>
              <a:t>If the parameter is modified then it is the original variable which is modified.</a:t>
            </a:r>
          </a:p>
          <a:p>
            <a:r>
              <a:rPr lang="en-US" sz="2800" dirty="0" smtClean="0"/>
              <a:t>In this case the change is visible to the main program.</a:t>
            </a:r>
          </a:p>
          <a:p>
            <a:r>
              <a:rPr lang="en-US" sz="2800" dirty="0" smtClean="0"/>
              <a:t>This parameter is called a </a:t>
            </a:r>
            <a:r>
              <a:rPr lang="en-US" sz="2800" b="1" u="sng" dirty="0" smtClean="0"/>
              <a:t>reference</a:t>
            </a:r>
            <a:r>
              <a:rPr lang="en-US" sz="2800" b="1" dirty="0" smtClean="0"/>
              <a:t> </a:t>
            </a:r>
            <a:r>
              <a:rPr lang="en-US" sz="2800" dirty="0" smtClean="0"/>
              <a:t>parameter.</a:t>
            </a:r>
          </a:p>
          <a:p>
            <a:r>
              <a:rPr lang="en-US" sz="2800" dirty="0" smtClean="0"/>
              <a:t>We need use the ref keyword to indicate that a reference parameter is to be used</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noChangeArrowheads="1"/>
          </p:cNvSpPr>
          <p:nvPr>
            <p:ph type="title"/>
          </p:nvPr>
        </p:nvSpPr>
        <p:spPr>
          <a:xfrm>
            <a:off x="609600" y="152400"/>
            <a:ext cx="7772400" cy="1143000"/>
          </a:xfrm>
        </p:spPr>
        <p:txBody>
          <a:bodyPr/>
          <a:lstStyle/>
          <a:p>
            <a:r>
              <a:rPr lang="en-US" smtClean="0"/>
              <a:t>Reference parameter in C#</a:t>
            </a:r>
          </a:p>
        </p:txBody>
      </p:sp>
      <p:sp>
        <p:nvSpPr>
          <p:cNvPr id="130051" name="Rectangle 3"/>
          <p:cNvSpPr>
            <a:spLocks noGrp="1" noChangeArrowheads="1"/>
          </p:cNvSpPr>
          <p:nvPr>
            <p:ph type="body" idx="1"/>
          </p:nvPr>
        </p:nvSpPr>
        <p:spPr>
          <a:xfrm>
            <a:off x="642938" y="1428750"/>
            <a:ext cx="7772400" cy="4495800"/>
          </a:xfrm>
        </p:spPr>
        <p:txBody>
          <a:bodyPr/>
          <a:lstStyle/>
          <a:p>
            <a:pPr>
              <a:defRPr/>
            </a:pPr>
            <a:r>
              <a:rPr lang="en-US" sz="2800" dirty="0" smtClean="0"/>
              <a:t>Add ref to the parameter </a:t>
            </a:r>
            <a:r>
              <a:rPr lang="en-US" sz="2800" dirty="0"/>
              <a:t>in the function header:</a:t>
            </a:r>
          </a:p>
          <a:p>
            <a:pPr lvl="1">
              <a:defRPr/>
            </a:pPr>
            <a:endParaRPr lang="en-US" sz="1400" b="1" dirty="0">
              <a:latin typeface="Courier New" pitchFamily="49" charset="0"/>
            </a:endParaRPr>
          </a:p>
          <a:p>
            <a:pPr lvl="1">
              <a:buFontTx/>
              <a:buNone/>
              <a:defRPr/>
            </a:pPr>
            <a:r>
              <a:rPr lang="en-US" sz="2400" b="1" dirty="0" smtClean="0">
                <a:latin typeface="Courier New" pitchFamily="49" charset="0"/>
              </a:rPr>
              <a:t>static void </a:t>
            </a:r>
            <a:r>
              <a:rPr lang="en-US" sz="2400" b="1" dirty="0" err="1" smtClean="0">
                <a:latin typeface="Courier New" pitchFamily="49" charset="0"/>
              </a:rPr>
              <a:t>MyFunc</a:t>
            </a:r>
            <a:r>
              <a:rPr lang="en-US" sz="2400" b="1" dirty="0" smtClean="0">
                <a:latin typeface="Courier New" pitchFamily="49" charset="0"/>
              </a:rPr>
              <a:t>(ref </a:t>
            </a:r>
            <a:r>
              <a:rPr lang="en-US" sz="2400" b="1" dirty="0" err="1" smtClean="0">
                <a:latin typeface="Courier New" pitchFamily="49" charset="0"/>
              </a:rPr>
              <a:t>int</a:t>
            </a:r>
            <a:r>
              <a:rPr lang="en-US" sz="2400" b="1" dirty="0" smtClean="0">
                <a:latin typeface="Courier New" pitchFamily="49" charset="0"/>
              </a:rPr>
              <a:t> </a:t>
            </a:r>
            <a:r>
              <a:rPr lang="en-US" sz="2400" b="1" dirty="0" err="1" smtClean="0">
                <a:latin typeface="Courier New" pitchFamily="49" charset="0"/>
              </a:rPr>
              <a:t>piNumber</a:t>
            </a:r>
            <a:r>
              <a:rPr lang="en-US" sz="2400" b="1" dirty="0">
                <a:latin typeface="Courier New" pitchFamily="49" charset="0"/>
              </a:rPr>
              <a:t>)</a:t>
            </a:r>
          </a:p>
          <a:p>
            <a:pPr lvl="1">
              <a:buFontTx/>
              <a:buNone/>
              <a:defRPr/>
            </a:pPr>
            <a:r>
              <a:rPr lang="en-US" sz="2400" b="1" dirty="0">
                <a:latin typeface="Courier New" pitchFamily="49" charset="0"/>
              </a:rPr>
              <a:t>{</a:t>
            </a:r>
          </a:p>
          <a:p>
            <a:pPr lvl="1">
              <a:buFontTx/>
              <a:buNone/>
              <a:defRPr/>
            </a:pPr>
            <a:r>
              <a:rPr lang="en-US" sz="2400" b="1" dirty="0">
                <a:latin typeface="Courier New" pitchFamily="49" charset="0"/>
              </a:rPr>
              <a:t>....</a:t>
            </a:r>
          </a:p>
          <a:p>
            <a:pPr lvl="1">
              <a:buFontTx/>
              <a:buNone/>
              <a:defRPr/>
            </a:pPr>
            <a:r>
              <a:rPr lang="en-US" sz="2400" b="1" dirty="0">
                <a:latin typeface="Courier New" pitchFamily="49" charset="0"/>
              </a:rPr>
              <a:t>}</a:t>
            </a:r>
          </a:p>
          <a:p>
            <a:pPr>
              <a:defRPr/>
            </a:pPr>
            <a:endParaRPr lang="en-US" sz="1050" b="1" dirty="0">
              <a:latin typeface="Courier New" pitchFamily="49" charset="0"/>
            </a:endParaRPr>
          </a:p>
          <a:p>
            <a:pPr>
              <a:defRPr/>
            </a:pPr>
            <a:r>
              <a:rPr lang="en-US" sz="2800" dirty="0" smtClean="0"/>
              <a:t>ref must also be added to the variable when it is passed to the function</a:t>
            </a:r>
          </a:p>
          <a:p>
            <a:pPr lvl="1">
              <a:defRPr/>
            </a:pPr>
            <a:endParaRPr lang="en-US" sz="1400" b="1" dirty="0" smtClean="0">
              <a:latin typeface="Courier New" pitchFamily="49" charset="0"/>
            </a:endParaRPr>
          </a:p>
          <a:p>
            <a:pPr lvl="1">
              <a:buFontTx/>
              <a:buNone/>
              <a:defRPr/>
            </a:pPr>
            <a:r>
              <a:rPr lang="en-US" sz="2400" b="1" dirty="0" err="1" smtClean="0">
                <a:latin typeface="Courier New" pitchFamily="49" charset="0"/>
              </a:rPr>
              <a:t>MyFunc</a:t>
            </a:r>
            <a:r>
              <a:rPr lang="en-US" sz="2400" b="1" dirty="0" smtClean="0">
                <a:latin typeface="Courier New" pitchFamily="49" charset="0"/>
              </a:rPr>
              <a:t>(ref </a:t>
            </a:r>
            <a:r>
              <a:rPr lang="en-US" sz="2400" b="1" dirty="0" err="1" smtClean="0">
                <a:latin typeface="Courier New" pitchFamily="49" charset="0"/>
              </a:rPr>
              <a:t>iValue</a:t>
            </a:r>
            <a:r>
              <a:rPr lang="en-US" sz="2400" b="1" dirty="0" smtClean="0">
                <a:latin typeface="Courier New" pitchFamily="49" charset="0"/>
              </a:rPr>
              <a:t>);</a:t>
            </a:r>
            <a:endParaRPr lang="en-US" sz="2400" b="1" dirty="0">
              <a:latin typeface="Courier New" pitchFamily="49"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2"/>
          <p:cNvSpPr>
            <a:spLocks noGrp="1" noChangeArrowheads="1"/>
          </p:cNvSpPr>
          <p:nvPr>
            <p:ph type="title"/>
          </p:nvPr>
        </p:nvSpPr>
        <p:spPr>
          <a:xfrm>
            <a:off x="1524000" y="152400"/>
            <a:ext cx="6096000" cy="1143000"/>
          </a:xfrm>
        </p:spPr>
        <p:txBody>
          <a:bodyPr/>
          <a:lstStyle/>
          <a:p>
            <a:r>
              <a:rPr lang="en-US" smtClean="0"/>
              <a:t>Why use a</a:t>
            </a:r>
            <a:br>
              <a:rPr lang="en-US" smtClean="0"/>
            </a:br>
            <a:r>
              <a:rPr lang="en-US" smtClean="0"/>
              <a:t>reference parameter</a:t>
            </a:r>
          </a:p>
        </p:txBody>
      </p:sp>
      <p:sp>
        <p:nvSpPr>
          <p:cNvPr id="64514" name="Rectangle 3"/>
          <p:cNvSpPr>
            <a:spLocks noGrp="1" noChangeArrowheads="1"/>
          </p:cNvSpPr>
          <p:nvPr>
            <p:ph type="body" idx="1"/>
          </p:nvPr>
        </p:nvSpPr>
        <p:spPr>
          <a:xfrm>
            <a:off x="228600" y="1600200"/>
            <a:ext cx="8686800" cy="4572000"/>
          </a:xfrm>
        </p:spPr>
        <p:txBody>
          <a:bodyPr/>
          <a:lstStyle/>
          <a:p>
            <a:r>
              <a:rPr lang="en-US" dirty="0" smtClean="0"/>
              <a:t>There are two main reasons for using reference parameters:</a:t>
            </a:r>
          </a:p>
          <a:p>
            <a:pPr lvl="1"/>
            <a:r>
              <a:rPr lang="en-US" dirty="0" smtClean="0"/>
              <a:t>Data can be passed to the function which requires modification.</a:t>
            </a:r>
          </a:p>
          <a:p>
            <a:pPr lvl="1"/>
            <a:r>
              <a:rPr lang="en-US" dirty="0" smtClean="0"/>
              <a:t>Enables more than one item of data to be passed back from the function.</a:t>
            </a:r>
          </a:p>
          <a:p>
            <a:r>
              <a:rPr lang="en-US" dirty="0" smtClean="0"/>
              <a:t>In the bank account program the balance will be passed as a reference parameter so its value can be updated</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type="title"/>
          </p:nvPr>
        </p:nvSpPr>
        <p:spPr/>
        <p:txBody>
          <a:bodyPr/>
          <a:lstStyle/>
          <a:p>
            <a:r>
              <a:rPr lang="en-US" smtClean="0"/>
              <a:t>Function with multiple parameters</a:t>
            </a:r>
          </a:p>
        </p:txBody>
      </p:sp>
      <p:sp>
        <p:nvSpPr>
          <p:cNvPr id="37890" name="Rectangle 3"/>
          <p:cNvSpPr>
            <a:spLocks noGrp="1" noChangeArrowheads="1"/>
          </p:cNvSpPr>
          <p:nvPr>
            <p:ph type="body" idx="1"/>
          </p:nvPr>
        </p:nvSpPr>
        <p:spPr>
          <a:xfrm>
            <a:off x="457200" y="2564905"/>
            <a:ext cx="8229600" cy="3531096"/>
          </a:xfrm>
        </p:spPr>
        <p:txBody>
          <a:bodyPr/>
          <a:lstStyle/>
          <a:p>
            <a:pPr>
              <a:buNone/>
            </a:pPr>
            <a:r>
              <a:rPr lang="en-GB" sz="2400" dirty="0" smtClean="0"/>
              <a:t>static void </a:t>
            </a:r>
            <a:r>
              <a:rPr lang="en-GB" sz="2400" dirty="0" err="1" smtClean="0"/>
              <a:t>depositMoney</a:t>
            </a:r>
            <a:r>
              <a:rPr lang="en-GB" sz="2400" dirty="0" smtClean="0"/>
              <a:t>(ref double </a:t>
            </a:r>
            <a:r>
              <a:rPr lang="en-GB" sz="2400" dirty="0" err="1" smtClean="0"/>
              <a:t>pdBalance</a:t>
            </a:r>
            <a:r>
              <a:rPr lang="en-GB" sz="2400" dirty="0" smtClean="0"/>
              <a:t>, string </a:t>
            </a:r>
            <a:r>
              <a:rPr lang="en-GB" sz="2400" dirty="0" err="1" smtClean="0"/>
              <a:t>psFile</a:t>
            </a:r>
            <a:r>
              <a:rPr lang="en-GB" sz="2400" dirty="0" smtClean="0"/>
              <a:t>)</a:t>
            </a:r>
          </a:p>
          <a:p>
            <a:pPr>
              <a:buNone/>
            </a:pPr>
            <a:r>
              <a:rPr lang="en-GB" sz="2400" dirty="0" smtClean="0"/>
              <a:t>{</a:t>
            </a:r>
          </a:p>
          <a:p>
            <a:pPr>
              <a:buNone/>
            </a:pPr>
            <a:r>
              <a:rPr lang="en-GB" sz="2400" dirty="0" smtClean="0"/>
              <a:t>    double </a:t>
            </a:r>
            <a:r>
              <a:rPr lang="en-GB" sz="2400" dirty="0" err="1" smtClean="0"/>
              <a:t>dAmount</a:t>
            </a:r>
            <a:r>
              <a:rPr lang="en-GB" sz="2400" dirty="0" smtClean="0"/>
              <a:t>;</a:t>
            </a:r>
          </a:p>
          <a:p>
            <a:pPr>
              <a:buNone/>
            </a:pPr>
            <a:r>
              <a:rPr lang="en-GB" sz="2400" dirty="0" smtClean="0"/>
              <a:t>    </a:t>
            </a:r>
            <a:r>
              <a:rPr lang="en-GB" sz="2400" dirty="0" err="1" smtClean="0"/>
              <a:t>Console.Write</a:t>
            </a:r>
            <a:r>
              <a:rPr lang="en-GB" sz="2400" dirty="0" smtClean="0"/>
              <a:t>("Enter amount to be deposited: ");</a:t>
            </a:r>
          </a:p>
          <a:p>
            <a:pPr>
              <a:buNone/>
            </a:pPr>
            <a:r>
              <a:rPr lang="en-GB" sz="2400" dirty="0" smtClean="0"/>
              <a:t>    </a:t>
            </a:r>
            <a:r>
              <a:rPr lang="en-GB" sz="2400" dirty="0" err="1" smtClean="0"/>
              <a:t>dAmount</a:t>
            </a:r>
            <a:r>
              <a:rPr lang="en-GB" sz="2400" dirty="0" smtClean="0"/>
              <a:t> = </a:t>
            </a:r>
            <a:r>
              <a:rPr lang="en-GB" sz="2400" dirty="0" err="1" smtClean="0"/>
              <a:t>Convert.ToDouble</a:t>
            </a:r>
            <a:r>
              <a:rPr lang="en-GB" sz="2400" dirty="0" smtClean="0"/>
              <a:t>(</a:t>
            </a:r>
            <a:r>
              <a:rPr lang="en-GB" sz="2400" dirty="0" err="1" smtClean="0"/>
              <a:t>Console.ReadLine</a:t>
            </a:r>
            <a:r>
              <a:rPr lang="en-GB" sz="2400" dirty="0" smtClean="0"/>
              <a:t>());</a:t>
            </a:r>
          </a:p>
          <a:p>
            <a:pPr>
              <a:buNone/>
            </a:pPr>
            <a:r>
              <a:rPr lang="en-GB" sz="2400" dirty="0" smtClean="0"/>
              <a:t>    </a:t>
            </a:r>
            <a:r>
              <a:rPr lang="en-GB" sz="2400" dirty="0" err="1" smtClean="0"/>
              <a:t>pdBalance</a:t>
            </a:r>
            <a:r>
              <a:rPr lang="en-GB" sz="2400" dirty="0" smtClean="0"/>
              <a:t> = </a:t>
            </a:r>
            <a:r>
              <a:rPr lang="en-GB" sz="2400" dirty="0" err="1" smtClean="0"/>
              <a:t>pdBalance</a:t>
            </a:r>
            <a:r>
              <a:rPr lang="en-GB" sz="2400" dirty="0" smtClean="0"/>
              <a:t> + </a:t>
            </a:r>
            <a:r>
              <a:rPr lang="en-GB" sz="2400" dirty="0" err="1" smtClean="0"/>
              <a:t>dAmount</a:t>
            </a:r>
            <a:r>
              <a:rPr lang="en-GB" sz="2400" dirty="0" smtClean="0"/>
              <a:t>;</a:t>
            </a:r>
          </a:p>
          <a:p>
            <a:pPr>
              <a:buNone/>
            </a:pPr>
            <a:endParaRPr lang="en-GB" sz="2400" dirty="0" smtClean="0"/>
          </a:p>
          <a:p>
            <a:pPr>
              <a:buNone/>
            </a:pPr>
            <a:r>
              <a:rPr lang="en-GB" sz="2400" dirty="0" smtClean="0"/>
              <a:t>    // append transaction to statement file</a:t>
            </a:r>
          </a:p>
          <a:p>
            <a:pPr>
              <a:buNone/>
            </a:pPr>
            <a:r>
              <a:rPr lang="en-GB" sz="2400" dirty="0" smtClean="0"/>
              <a:t>}</a:t>
            </a:r>
          </a:p>
        </p:txBody>
      </p:sp>
      <p:sp>
        <p:nvSpPr>
          <p:cNvPr id="37891" name="Text Box 5"/>
          <p:cNvSpPr txBox="1">
            <a:spLocks noChangeArrowheads="1"/>
          </p:cNvSpPr>
          <p:nvPr/>
        </p:nvSpPr>
        <p:spPr bwMode="auto">
          <a:xfrm>
            <a:off x="1187624" y="1628800"/>
            <a:ext cx="3111500" cy="461962"/>
          </a:xfrm>
          <a:prstGeom prst="rect">
            <a:avLst/>
          </a:prstGeom>
          <a:noFill/>
          <a:ln w="9525">
            <a:solidFill>
              <a:schemeClr val="tx1"/>
            </a:solidFill>
            <a:miter lim="800000"/>
            <a:headEnd/>
            <a:tailEnd/>
          </a:ln>
        </p:spPr>
        <p:txBody>
          <a:bodyPr>
            <a:spAutoFit/>
          </a:bodyPr>
          <a:lstStyle/>
          <a:p>
            <a:pPr algn="ctr"/>
            <a:r>
              <a:rPr lang="en-US" sz="2400" dirty="0" smtClean="0"/>
              <a:t>Reference parameter</a:t>
            </a:r>
            <a:endParaRPr lang="en-US" sz="2400" dirty="0"/>
          </a:p>
        </p:txBody>
      </p:sp>
      <p:sp>
        <p:nvSpPr>
          <p:cNvPr id="37892" name="Line 7"/>
          <p:cNvSpPr>
            <a:spLocks noChangeShapeType="1"/>
          </p:cNvSpPr>
          <p:nvPr/>
        </p:nvSpPr>
        <p:spPr bwMode="auto">
          <a:xfrm>
            <a:off x="6643688" y="2071688"/>
            <a:ext cx="428625" cy="714375"/>
          </a:xfrm>
          <a:prstGeom prst="line">
            <a:avLst/>
          </a:prstGeom>
          <a:noFill/>
          <a:ln w="9525">
            <a:solidFill>
              <a:schemeClr val="tx1"/>
            </a:solidFill>
            <a:round/>
            <a:headEnd/>
            <a:tailEnd type="triangle" w="med" len="med"/>
          </a:ln>
        </p:spPr>
        <p:txBody>
          <a:bodyPr wrap="none" anchor="ctr"/>
          <a:lstStyle/>
          <a:p>
            <a:endParaRPr lang="en-US"/>
          </a:p>
        </p:txBody>
      </p:sp>
      <p:sp>
        <p:nvSpPr>
          <p:cNvPr id="37893" name="Line 7"/>
          <p:cNvSpPr>
            <a:spLocks noChangeShapeType="1"/>
          </p:cNvSpPr>
          <p:nvPr/>
        </p:nvSpPr>
        <p:spPr bwMode="auto">
          <a:xfrm>
            <a:off x="4355976" y="1988841"/>
            <a:ext cx="1080120" cy="648072"/>
          </a:xfrm>
          <a:prstGeom prst="line">
            <a:avLst/>
          </a:prstGeom>
          <a:noFill/>
          <a:ln w="9525">
            <a:solidFill>
              <a:schemeClr val="tx1"/>
            </a:solidFill>
            <a:round/>
            <a:headEnd/>
            <a:tailEnd type="triangle" w="med" len="med"/>
          </a:ln>
        </p:spPr>
        <p:txBody>
          <a:bodyPr wrap="none" anchor="ctr"/>
          <a:lstStyle/>
          <a:p>
            <a:endParaRPr lang="en-US"/>
          </a:p>
        </p:txBody>
      </p:sp>
      <p:sp>
        <p:nvSpPr>
          <p:cNvPr id="9" name="Text Box 5"/>
          <p:cNvSpPr txBox="1">
            <a:spLocks noChangeArrowheads="1"/>
          </p:cNvSpPr>
          <p:nvPr/>
        </p:nvSpPr>
        <p:spPr bwMode="auto">
          <a:xfrm>
            <a:off x="5580112" y="1556792"/>
            <a:ext cx="3111500" cy="461962"/>
          </a:xfrm>
          <a:prstGeom prst="rect">
            <a:avLst/>
          </a:prstGeom>
          <a:noFill/>
          <a:ln w="9525">
            <a:solidFill>
              <a:schemeClr val="tx1"/>
            </a:solidFill>
            <a:miter lim="800000"/>
            <a:headEnd/>
            <a:tailEnd/>
          </a:ln>
        </p:spPr>
        <p:txBody>
          <a:bodyPr>
            <a:spAutoFit/>
          </a:bodyPr>
          <a:lstStyle/>
          <a:p>
            <a:pPr algn="ctr"/>
            <a:r>
              <a:rPr lang="en-US" sz="2400" dirty="0" smtClean="0"/>
              <a:t>Value parameter</a:t>
            </a:r>
            <a:endParaRPr lang="en-US" sz="24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p:cNvSpPr>
            <a:spLocks noGrp="1"/>
          </p:cNvSpPr>
          <p:nvPr>
            <p:ph type="title"/>
          </p:nvPr>
        </p:nvSpPr>
        <p:spPr/>
        <p:txBody>
          <a:bodyPr/>
          <a:lstStyle/>
          <a:p>
            <a:r>
              <a:rPr lang="en-GB" smtClean="0"/>
              <a:t>Calling function with 2 parameters</a:t>
            </a:r>
          </a:p>
        </p:txBody>
      </p:sp>
      <p:sp>
        <p:nvSpPr>
          <p:cNvPr id="39938" name="Content Placeholder 2"/>
          <p:cNvSpPr>
            <a:spLocks noGrp="1"/>
          </p:cNvSpPr>
          <p:nvPr>
            <p:ph idx="1"/>
          </p:nvPr>
        </p:nvSpPr>
        <p:spPr/>
        <p:txBody>
          <a:bodyPr/>
          <a:lstStyle/>
          <a:p>
            <a:pPr>
              <a:buFont typeface="Arial" charset="0"/>
              <a:buNone/>
            </a:pPr>
            <a:r>
              <a:rPr lang="en-GB" dirty="0" smtClean="0"/>
              <a:t> static void Main(string[] </a:t>
            </a:r>
            <a:r>
              <a:rPr lang="en-GB" dirty="0" err="1" smtClean="0"/>
              <a:t>args</a:t>
            </a:r>
            <a:r>
              <a:rPr lang="en-GB" dirty="0" smtClean="0"/>
              <a:t>)</a:t>
            </a:r>
          </a:p>
          <a:p>
            <a:pPr>
              <a:buFont typeface="Arial" charset="0"/>
              <a:buNone/>
            </a:pPr>
            <a:r>
              <a:rPr lang="en-GB" dirty="0" smtClean="0"/>
              <a:t> {</a:t>
            </a:r>
          </a:p>
          <a:p>
            <a:pPr>
              <a:buNone/>
            </a:pPr>
            <a:r>
              <a:rPr lang="en-US" dirty="0" smtClean="0"/>
              <a:t>     case 1: //deposit money</a:t>
            </a:r>
          </a:p>
          <a:p>
            <a:pPr>
              <a:buNone/>
            </a:pPr>
            <a:r>
              <a:rPr lang="en-US" dirty="0" smtClean="0"/>
              <a:t>         </a:t>
            </a:r>
            <a:r>
              <a:rPr lang="en-US" dirty="0" err="1" smtClean="0"/>
              <a:t>depositMoney</a:t>
            </a:r>
            <a:r>
              <a:rPr lang="en-US" dirty="0" smtClean="0"/>
              <a:t>(ref </a:t>
            </a:r>
            <a:r>
              <a:rPr lang="en-US" dirty="0" err="1" smtClean="0"/>
              <a:t>dBalance</a:t>
            </a:r>
            <a:r>
              <a:rPr lang="en-US" dirty="0" smtClean="0"/>
              <a:t>, </a:t>
            </a:r>
            <a:r>
              <a:rPr lang="en-US" dirty="0" err="1" smtClean="0"/>
              <a:t>sFilename</a:t>
            </a:r>
            <a:r>
              <a:rPr lang="en-US" dirty="0" smtClean="0"/>
              <a:t>);</a:t>
            </a:r>
          </a:p>
          <a:p>
            <a:pPr>
              <a:buNone/>
            </a:pPr>
            <a:r>
              <a:rPr lang="en-US" dirty="0" smtClean="0"/>
              <a:t>         break;</a:t>
            </a:r>
          </a:p>
          <a:p>
            <a:pPr>
              <a:buFont typeface="Arial" charset="0"/>
              <a:buNone/>
            </a:pPr>
            <a:r>
              <a:rPr lang="en-GB" dirty="0" smtClean="0"/>
              <a:t>}</a:t>
            </a:r>
          </a:p>
        </p:txBody>
      </p:sp>
      <p:sp>
        <p:nvSpPr>
          <p:cNvPr id="4" name="Text Box 5"/>
          <p:cNvSpPr txBox="1">
            <a:spLocks noChangeArrowheads="1"/>
          </p:cNvSpPr>
          <p:nvPr/>
        </p:nvSpPr>
        <p:spPr bwMode="auto">
          <a:xfrm>
            <a:off x="827584" y="5445224"/>
            <a:ext cx="3111500" cy="461962"/>
          </a:xfrm>
          <a:prstGeom prst="rect">
            <a:avLst/>
          </a:prstGeom>
          <a:noFill/>
          <a:ln w="9525">
            <a:solidFill>
              <a:schemeClr val="tx1"/>
            </a:solidFill>
            <a:miter lim="800000"/>
            <a:headEnd/>
            <a:tailEnd/>
          </a:ln>
        </p:spPr>
        <p:txBody>
          <a:bodyPr>
            <a:spAutoFit/>
          </a:bodyPr>
          <a:lstStyle/>
          <a:p>
            <a:pPr algn="ctr"/>
            <a:r>
              <a:rPr lang="en-US" sz="2400" dirty="0" smtClean="0"/>
              <a:t>Reference parameter</a:t>
            </a:r>
            <a:endParaRPr lang="en-US" sz="2400" dirty="0"/>
          </a:p>
        </p:txBody>
      </p:sp>
      <p:sp>
        <p:nvSpPr>
          <p:cNvPr id="5" name="Line 7"/>
          <p:cNvSpPr>
            <a:spLocks noChangeShapeType="1"/>
          </p:cNvSpPr>
          <p:nvPr/>
        </p:nvSpPr>
        <p:spPr bwMode="auto">
          <a:xfrm flipV="1">
            <a:off x="6804249" y="4005065"/>
            <a:ext cx="0" cy="1368152"/>
          </a:xfrm>
          <a:prstGeom prst="line">
            <a:avLst/>
          </a:prstGeom>
          <a:noFill/>
          <a:ln w="9525">
            <a:solidFill>
              <a:schemeClr val="tx1"/>
            </a:solidFill>
            <a:round/>
            <a:headEnd/>
            <a:tailEnd type="triangle" w="med" len="med"/>
          </a:ln>
        </p:spPr>
        <p:txBody>
          <a:bodyPr wrap="none" anchor="ctr"/>
          <a:lstStyle/>
          <a:p>
            <a:endParaRPr lang="en-US"/>
          </a:p>
        </p:txBody>
      </p:sp>
      <p:sp>
        <p:nvSpPr>
          <p:cNvPr id="6" name="Line 7"/>
          <p:cNvSpPr>
            <a:spLocks noChangeShapeType="1"/>
          </p:cNvSpPr>
          <p:nvPr/>
        </p:nvSpPr>
        <p:spPr bwMode="auto">
          <a:xfrm flipV="1">
            <a:off x="2483768" y="3933056"/>
            <a:ext cx="2304256" cy="1512168"/>
          </a:xfrm>
          <a:prstGeom prst="line">
            <a:avLst/>
          </a:prstGeom>
          <a:noFill/>
          <a:ln w="9525">
            <a:solidFill>
              <a:schemeClr val="tx1"/>
            </a:solidFill>
            <a:round/>
            <a:headEnd/>
            <a:tailEnd type="triangle" w="med" len="med"/>
          </a:ln>
        </p:spPr>
        <p:txBody>
          <a:bodyPr wrap="none" anchor="ctr"/>
          <a:lstStyle/>
          <a:p>
            <a:endParaRPr lang="en-US"/>
          </a:p>
        </p:txBody>
      </p:sp>
      <p:sp>
        <p:nvSpPr>
          <p:cNvPr id="7" name="Text Box 5"/>
          <p:cNvSpPr txBox="1">
            <a:spLocks noChangeArrowheads="1"/>
          </p:cNvSpPr>
          <p:nvPr/>
        </p:nvSpPr>
        <p:spPr bwMode="auto">
          <a:xfrm>
            <a:off x="5220072" y="5373216"/>
            <a:ext cx="3111500" cy="461962"/>
          </a:xfrm>
          <a:prstGeom prst="rect">
            <a:avLst/>
          </a:prstGeom>
          <a:noFill/>
          <a:ln w="9525">
            <a:solidFill>
              <a:schemeClr val="tx1"/>
            </a:solidFill>
            <a:miter lim="800000"/>
            <a:headEnd/>
            <a:tailEnd/>
          </a:ln>
        </p:spPr>
        <p:txBody>
          <a:bodyPr>
            <a:spAutoFit/>
          </a:bodyPr>
          <a:lstStyle/>
          <a:p>
            <a:pPr algn="ctr"/>
            <a:r>
              <a:rPr lang="en-US" sz="2400" dirty="0" smtClean="0"/>
              <a:t>Value parameter</a:t>
            </a:r>
            <a:endParaRPr lang="en-US" sz="24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p:cNvSpPr>
            <a:spLocks noGrp="1"/>
          </p:cNvSpPr>
          <p:nvPr>
            <p:ph type="ctrTitle"/>
          </p:nvPr>
        </p:nvSpPr>
        <p:spPr/>
        <p:txBody>
          <a:bodyPr/>
          <a:lstStyle/>
          <a:p>
            <a:r>
              <a:rPr lang="en-GB" smtClean="0"/>
              <a:t>Demonstration</a:t>
            </a:r>
          </a:p>
        </p:txBody>
      </p:sp>
      <p:sp>
        <p:nvSpPr>
          <p:cNvPr id="3" name="Subtitle 2"/>
          <p:cNvSpPr>
            <a:spLocks noGrp="1"/>
          </p:cNvSpPr>
          <p:nvPr>
            <p:ph type="subTitle" idx="1"/>
          </p:nvPr>
        </p:nvSpPr>
        <p:spPr/>
        <p:txBody>
          <a:bodyPr/>
          <a:lstStyle/>
          <a:p>
            <a:pPr>
              <a:defRPr/>
            </a:pPr>
            <a:r>
              <a:rPr lang="en-GB" dirty="0" smtClean="0"/>
              <a:t>BankAccountFunctions.sln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Study</a:t>
            </a:r>
            <a:endParaRPr lang="en-US" dirty="0"/>
          </a:p>
        </p:txBody>
      </p:sp>
      <p:sp>
        <p:nvSpPr>
          <p:cNvPr id="3" name="Content Placeholder 2"/>
          <p:cNvSpPr>
            <a:spLocks noGrp="1"/>
          </p:cNvSpPr>
          <p:nvPr>
            <p:ph idx="1"/>
          </p:nvPr>
        </p:nvSpPr>
        <p:spPr/>
        <p:txBody>
          <a:bodyPr/>
          <a:lstStyle/>
          <a:p>
            <a:r>
              <a:rPr lang="en-US" dirty="0" smtClean="0"/>
              <a:t>Let’s return to the Bank Account program from Session 5</a:t>
            </a:r>
          </a:p>
          <a:p>
            <a:r>
              <a:rPr lang="en-US" dirty="0" smtClean="0"/>
              <a:t>We provided a simple bank account with a menu of options:</a:t>
            </a:r>
          </a:p>
          <a:p>
            <a:pPr lvl="1"/>
            <a:r>
              <a:rPr lang="en-US" dirty="0" smtClean="0"/>
              <a:t>Deposit money</a:t>
            </a:r>
          </a:p>
          <a:p>
            <a:pPr lvl="1"/>
            <a:r>
              <a:rPr lang="en-US" dirty="0" smtClean="0"/>
              <a:t>Withdraw money</a:t>
            </a:r>
          </a:p>
          <a:p>
            <a:pPr lvl="1"/>
            <a:r>
              <a:rPr lang="en-US" dirty="0" smtClean="0"/>
              <a:t>Display account statement (from file)</a:t>
            </a:r>
          </a:p>
          <a:p>
            <a:pPr lvl="1"/>
            <a:r>
              <a:rPr lang="en-US" dirty="0" smtClean="0"/>
              <a:t>Exit</a:t>
            </a:r>
          </a:p>
          <a:p>
            <a:r>
              <a:rPr lang="en-US" dirty="0" smtClean="0"/>
              <a:t>This program contained 140 lines of code!!</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Demonstration</a:t>
            </a:r>
            <a:endParaRPr lang="en-US" dirty="0"/>
          </a:p>
        </p:txBody>
      </p:sp>
      <p:sp>
        <p:nvSpPr>
          <p:cNvPr id="5" name="Subtitle 4"/>
          <p:cNvSpPr>
            <a:spLocks noGrp="1"/>
          </p:cNvSpPr>
          <p:nvPr>
            <p:ph type="subTitle" idx="1"/>
          </p:nvPr>
        </p:nvSpPr>
        <p:spPr/>
        <p:txBody>
          <a:bodyPr/>
          <a:lstStyle/>
          <a:p>
            <a:r>
              <a:rPr lang="en-US" dirty="0" err="1" smtClean="0"/>
              <a:t>BankAccount</a:t>
            </a:r>
            <a:endParaRPr lang="en-US" dirty="0" smtClean="0"/>
          </a:p>
          <a:p>
            <a:r>
              <a:rPr lang="en-US" dirty="0" smtClean="0"/>
              <a:t>(original version)</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Improving the bank account</a:t>
            </a:r>
            <a:endParaRPr lang="en-US" dirty="0"/>
          </a:p>
        </p:txBody>
      </p:sp>
      <p:sp>
        <p:nvSpPr>
          <p:cNvPr id="3" name="Content Placeholder 2"/>
          <p:cNvSpPr>
            <a:spLocks noGrp="1"/>
          </p:cNvSpPr>
          <p:nvPr>
            <p:ph idx="1"/>
          </p:nvPr>
        </p:nvSpPr>
        <p:spPr/>
        <p:txBody>
          <a:bodyPr/>
          <a:lstStyle/>
          <a:p>
            <a:r>
              <a:rPr lang="en-US" sz="2800" dirty="0" smtClean="0"/>
              <a:t>We can break the bank account down into separate functions</a:t>
            </a:r>
          </a:p>
          <a:p>
            <a:r>
              <a:rPr lang="en-US" sz="2800" dirty="0" smtClean="0"/>
              <a:t>Each function will have a specific purpose (named appropriately)</a:t>
            </a:r>
          </a:p>
          <a:p>
            <a:pPr lvl="1"/>
            <a:r>
              <a:rPr lang="en-US" sz="2400" dirty="0" smtClean="0"/>
              <a:t>In some cases data will need to be </a:t>
            </a:r>
            <a:r>
              <a:rPr lang="en-US" sz="2400" b="1" u="sng" dirty="0" smtClean="0"/>
              <a:t>passed to </a:t>
            </a:r>
            <a:r>
              <a:rPr lang="en-US" sz="2400" dirty="0" smtClean="0"/>
              <a:t>the function</a:t>
            </a:r>
          </a:p>
          <a:p>
            <a:pPr lvl="1"/>
            <a:r>
              <a:rPr lang="en-US" sz="2400" dirty="0" smtClean="0"/>
              <a:t>In other cases the data will need to be </a:t>
            </a:r>
            <a:r>
              <a:rPr lang="en-US" sz="2400" b="1" u="sng" dirty="0" smtClean="0"/>
              <a:t>returned from </a:t>
            </a:r>
            <a:r>
              <a:rPr lang="en-US" sz="2400" dirty="0" smtClean="0"/>
              <a:t>the function</a:t>
            </a:r>
          </a:p>
          <a:p>
            <a:pPr lvl="1"/>
            <a:r>
              <a:rPr lang="en-US" sz="2400" dirty="0" smtClean="0"/>
              <a:t>In yet others data will need to be </a:t>
            </a:r>
            <a:r>
              <a:rPr lang="en-US" sz="2400" b="1" u="sng" dirty="0" smtClean="0"/>
              <a:t>modified</a:t>
            </a:r>
            <a:r>
              <a:rPr lang="en-US" sz="2400" dirty="0" smtClean="0"/>
              <a:t> within the function</a:t>
            </a:r>
          </a:p>
          <a:p>
            <a:r>
              <a:rPr lang="en-US" sz="2800" dirty="0" smtClean="0"/>
              <a:t>We can reduce the main program to 46 lines of code!</a:t>
            </a:r>
            <a:endParaRPr lang="en-US"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 1</a:t>
            </a:r>
            <a:endParaRPr lang="en-US" dirty="0"/>
          </a:p>
        </p:txBody>
      </p:sp>
      <p:sp>
        <p:nvSpPr>
          <p:cNvPr id="3" name="Content Placeholder 2"/>
          <p:cNvSpPr>
            <a:spLocks noGrp="1"/>
          </p:cNvSpPr>
          <p:nvPr>
            <p:ph idx="1"/>
          </p:nvPr>
        </p:nvSpPr>
        <p:spPr/>
        <p:txBody>
          <a:bodyPr/>
          <a:lstStyle/>
          <a:p>
            <a:r>
              <a:rPr lang="en-US" sz="3600" dirty="0" smtClean="0"/>
              <a:t>Think of how you might break up the </a:t>
            </a:r>
            <a:r>
              <a:rPr lang="en-US" sz="3600" dirty="0" err="1" smtClean="0"/>
              <a:t>BankAccount</a:t>
            </a:r>
            <a:r>
              <a:rPr lang="en-US" sz="3600" dirty="0" smtClean="0"/>
              <a:t> program into its component parts</a:t>
            </a:r>
          </a:p>
          <a:p>
            <a:r>
              <a:rPr lang="en-US" sz="3600" dirty="0" smtClean="0"/>
              <a:t>Suggest functions that you might use and give each of them a name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displayMenu</a:t>
            </a:r>
            <a:r>
              <a:rPr lang="en-US" dirty="0" smtClean="0"/>
              <a:t> function</a:t>
            </a:r>
            <a:endParaRPr lang="en-US" dirty="0"/>
          </a:p>
        </p:txBody>
      </p:sp>
      <p:sp>
        <p:nvSpPr>
          <p:cNvPr id="3" name="Content Placeholder 2"/>
          <p:cNvSpPr>
            <a:spLocks noGrp="1"/>
          </p:cNvSpPr>
          <p:nvPr>
            <p:ph idx="1"/>
          </p:nvPr>
        </p:nvSpPr>
        <p:spPr/>
        <p:txBody>
          <a:bodyPr/>
          <a:lstStyle/>
          <a:p>
            <a:r>
              <a:rPr lang="en-US" dirty="0" smtClean="0"/>
              <a:t>This function will display the menu options (via a series of </a:t>
            </a:r>
            <a:r>
              <a:rPr lang="en-US" dirty="0" err="1" smtClean="0"/>
              <a:t>Console.WriteLine</a:t>
            </a:r>
            <a:r>
              <a:rPr lang="en-US" dirty="0" smtClean="0"/>
              <a:t> statements)</a:t>
            </a:r>
          </a:p>
          <a:p>
            <a:r>
              <a:rPr lang="en-US" dirty="0" smtClean="0"/>
              <a:t>Will this function require any additional data from the main program?</a:t>
            </a:r>
          </a:p>
          <a:p>
            <a:r>
              <a:rPr lang="en-US" dirty="0" smtClean="0"/>
              <a:t>Will this function need to send any data back to the main program?</a:t>
            </a:r>
          </a:p>
          <a:p>
            <a:r>
              <a:rPr lang="en-US" dirty="0" smtClean="0"/>
              <a:t>Will this function need to modify any data in the main program?</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displayMenu</a:t>
            </a:r>
            <a:r>
              <a:rPr lang="en-US" dirty="0" smtClean="0"/>
              <a:t> function</a:t>
            </a:r>
            <a:endParaRPr lang="en-US" dirty="0"/>
          </a:p>
        </p:txBody>
      </p:sp>
      <p:sp>
        <p:nvSpPr>
          <p:cNvPr id="3" name="Content Placeholder 2"/>
          <p:cNvSpPr>
            <a:spLocks noGrp="1"/>
          </p:cNvSpPr>
          <p:nvPr>
            <p:ph idx="1"/>
          </p:nvPr>
        </p:nvSpPr>
        <p:spPr/>
        <p:txBody>
          <a:bodyPr/>
          <a:lstStyle/>
          <a:p>
            <a:r>
              <a:rPr lang="en-US" dirty="0" smtClean="0"/>
              <a:t>This function will display the menu options (via a series of </a:t>
            </a:r>
            <a:r>
              <a:rPr lang="en-US" dirty="0" err="1" smtClean="0"/>
              <a:t>Console.WriteLine</a:t>
            </a:r>
            <a:r>
              <a:rPr lang="en-US" dirty="0" smtClean="0"/>
              <a:t> statements)</a:t>
            </a:r>
          </a:p>
          <a:p>
            <a:r>
              <a:rPr lang="en-US" dirty="0" smtClean="0"/>
              <a:t>Will this function require any additional data from the main program? </a:t>
            </a:r>
            <a:r>
              <a:rPr lang="en-US" b="1" i="1" dirty="0" smtClean="0"/>
              <a:t>No</a:t>
            </a:r>
          </a:p>
          <a:p>
            <a:r>
              <a:rPr lang="en-US" dirty="0" smtClean="0"/>
              <a:t>Will this function need to send any data back to the main program? </a:t>
            </a:r>
            <a:r>
              <a:rPr lang="en-US" b="1" i="1" dirty="0" smtClean="0"/>
              <a:t>No</a:t>
            </a:r>
          </a:p>
          <a:p>
            <a:r>
              <a:rPr lang="en-US" dirty="0" smtClean="0"/>
              <a:t>Will this function need to modify any data in the main program? </a:t>
            </a:r>
            <a:r>
              <a:rPr lang="en-US" b="1" i="1" dirty="0" smtClean="0"/>
              <a:t>No</a:t>
            </a:r>
            <a:endParaRPr lang="en-US" b="1" i="1"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1621</TotalTime>
  <Words>2362</Words>
  <Application>Microsoft Office PowerPoint</Application>
  <PresentationFormat>On-screen Show (4:3)</PresentationFormat>
  <Paragraphs>333</Paragraphs>
  <Slides>39</Slides>
  <Notes>24</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Office Theme</vt:lpstr>
      <vt:lpstr>FUNDAMENTALS OF COMPUTING INTRODUCTION TO PROGRAMMING</vt:lpstr>
      <vt:lpstr>Objectives</vt:lpstr>
      <vt:lpstr>Modular Programming</vt:lpstr>
      <vt:lpstr>Case Study</vt:lpstr>
      <vt:lpstr>Demonstration</vt:lpstr>
      <vt:lpstr>Improving the bank account</vt:lpstr>
      <vt:lpstr>Exercise 1</vt:lpstr>
      <vt:lpstr>displayMenu function</vt:lpstr>
      <vt:lpstr>displayMenu function</vt:lpstr>
      <vt:lpstr>Functions in C#</vt:lpstr>
      <vt:lpstr>Function definition</vt:lpstr>
      <vt:lpstr>Where to put your functions</vt:lpstr>
      <vt:lpstr>Calling a function with no parameters</vt:lpstr>
      <vt:lpstr>Demonstration</vt:lpstr>
      <vt:lpstr>getValidOption function</vt:lpstr>
      <vt:lpstr>getValidOption function</vt:lpstr>
      <vt:lpstr>Return Values</vt:lpstr>
      <vt:lpstr>Returning a value</vt:lpstr>
      <vt:lpstr>Processing return values</vt:lpstr>
      <vt:lpstr>Demonstration</vt:lpstr>
      <vt:lpstr>setupFile function</vt:lpstr>
      <vt:lpstr>displayStatement function</vt:lpstr>
      <vt:lpstr>displayStatement function</vt:lpstr>
      <vt:lpstr>Parameters</vt:lpstr>
      <vt:lpstr>Function with a single parameter</vt:lpstr>
      <vt:lpstr>Calling a function with a parameter</vt:lpstr>
      <vt:lpstr>Demonstration</vt:lpstr>
      <vt:lpstr>depositMoney/withdrawMoney functions</vt:lpstr>
      <vt:lpstr>depositMoney/withdrawMoney functions</vt:lpstr>
      <vt:lpstr>Transfer of data</vt:lpstr>
      <vt:lpstr>Pictorial Representation</vt:lpstr>
      <vt:lpstr>Passing data by value</vt:lpstr>
      <vt:lpstr>An alternative</vt:lpstr>
      <vt:lpstr>Passing data by reference</vt:lpstr>
      <vt:lpstr>Reference parameter in C#</vt:lpstr>
      <vt:lpstr>Why use a reference parameter</vt:lpstr>
      <vt:lpstr>Function with multiple parameters</vt:lpstr>
      <vt:lpstr>Calling function with 2 parameters</vt:lpstr>
      <vt:lpstr>Demonstration</vt:lpstr>
    </vt:vector>
  </TitlesOfParts>
  <Company>University of Sunderland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FUNDAMENTALS OF COMPUTING INTRODUCTION TO PROGRAMMING</dc:title>
  <dc:creator>aaa</dc:creator>
  <cp:lastModifiedBy>cs0lwh</cp:lastModifiedBy>
  <cp:revision>222</cp:revision>
  <dcterms:created xsi:type="dcterms:W3CDTF">2009-09-15T09:28:12Z</dcterms:created>
  <dcterms:modified xsi:type="dcterms:W3CDTF">2013-11-05T11:19:43Z</dcterms:modified>
</cp:coreProperties>
</file>